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10" r:id="rId3"/>
    <p:sldId id="336" r:id="rId4"/>
    <p:sldId id="300" r:id="rId5"/>
    <p:sldId id="278" r:id="rId6"/>
    <p:sldId id="279" r:id="rId7"/>
    <p:sldId id="322" r:id="rId8"/>
    <p:sldId id="324" r:id="rId9"/>
    <p:sldId id="331" r:id="rId10"/>
    <p:sldId id="303" r:id="rId11"/>
    <p:sldId id="304" r:id="rId12"/>
    <p:sldId id="305" r:id="rId13"/>
    <p:sldId id="306" r:id="rId14"/>
    <p:sldId id="308" r:id="rId15"/>
    <p:sldId id="309" r:id="rId16"/>
    <p:sldId id="276" r:id="rId17"/>
    <p:sldId id="335" r:id="rId18"/>
    <p:sldId id="283" r:id="rId19"/>
    <p:sldId id="329" r:id="rId20"/>
    <p:sldId id="333" r:id="rId21"/>
    <p:sldId id="326" r:id="rId22"/>
    <p:sldId id="328" r:id="rId23"/>
    <p:sldId id="320" r:id="rId24"/>
    <p:sldId id="312" r:id="rId25"/>
    <p:sldId id="288" r:id="rId26"/>
    <p:sldId id="311" r:id="rId27"/>
    <p:sldId id="317" r:id="rId28"/>
    <p:sldId id="296" r:id="rId29"/>
    <p:sldId id="330" r:id="rId30"/>
    <p:sldId id="290" r:id="rId31"/>
    <p:sldId id="269" r:id="rId32"/>
  </p:sldIdLst>
  <p:sldSz cx="9144000" cy="5143500" type="screen16x9"/>
  <p:notesSz cx="6797675" cy="987266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0532"/>
    <a:srgbClr val="FFCCFF"/>
    <a:srgbClr val="FFFF99"/>
    <a:srgbClr val="CCECFF"/>
    <a:srgbClr val="FF99FF"/>
    <a:srgbClr val="FFFF00"/>
    <a:srgbClr val="B30337"/>
    <a:srgbClr val="CCFFCC"/>
    <a:srgbClr val="FF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6" autoAdjust="0"/>
    <p:restoredTop sz="92219" autoAdjust="0"/>
  </p:normalViewPr>
  <p:slideViewPr>
    <p:cSldViewPr>
      <p:cViewPr varScale="1">
        <p:scale>
          <a:sx n="106" d="100"/>
          <a:sy n="106" d="100"/>
        </p:scale>
        <p:origin x="-77" y="-31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20B0D-75FC-4AB4-99CC-4230F6DB31BE}" type="datetimeFigureOut">
              <a:rPr lang="en-GB" smtClean="0"/>
              <a:t>11/06/2019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2B8F6-14A9-463A-A788-8DAF11D08A0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8322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2B8F6-14A9-463A-A788-8DAF11D08A02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2278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evron 7"/>
          <p:cNvSpPr/>
          <p:nvPr/>
        </p:nvSpPr>
        <p:spPr>
          <a:xfrm>
            <a:off x="638176" y="2258616"/>
            <a:ext cx="2881313" cy="3731419"/>
          </a:xfrm>
          <a:custGeom>
            <a:avLst/>
            <a:gdLst>
              <a:gd name="connsiteX0" fmla="*/ 0 w 6273800"/>
              <a:gd name="connsiteY0" fmla="*/ 0 h 8218805"/>
              <a:gd name="connsiteX1" fmla="*/ 3136900 w 6273800"/>
              <a:gd name="connsiteY1" fmla="*/ 0 h 8218805"/>
              <a:gd name="connsiteX2" fmla="*/ 6273800 w 6273800"/>
              <a:gd name="connsiteY2" fmla="*/ 4109403 h 8218805"/>
              <a:gd name="connsiteX3" fmla="*/ 3136900 w 6273800"/>
              <a:gd name="connsiteY3" fmla="*/ 8218805 h 8218805"/>
              <a:gd name="connsiteX4" fmla="*/ 0 w 6273800"/>
              <a:gd name="connsiteY4" fmla="*/ 8218805 h 8218805"/>
              <a:gd name="connsiteX5" fmla="*/ 3136900 w 6273800"/>
              <a:gd name="connsiteY5" fmla="*/ 4109403 h 8218805"/>
              <a:gd name="connsiteX6" fmla="*/ 0 w 6273800"/>
              <a:gd name="connsiteY6" fmla="*/ 0 h 8218805"/>
              <a:gd name="connsiteX0" fmla="*/ 0 w 6273800"/>
              <a:gd name="connsiteY0" fmla="*/ 0 h 8218805"/>
              <a:gd name="connsiteX1" fmla="*/ 1562100 w 6273800"/>
              <a:gd name="connsiteY1" fmla="*/ 0 h 8218805"/>
              <a:gd name="connsiteX2" fmla="*/ 6273800 w 6273800"/>
              <a:gd name="connsiteY2" fmla="*/ 4109403 h 8218805"/>
              <a:gd name="connsiteX3" fmla="*/ 3136900 w 6273800"/>
              <a:gd name="connsiteY3" fmla="*/ 8218805 h 8218805"/>
              <a:gd name="connsiteX4" fmla="*/ 0 w 6273800"/>
              <a:gd name="connsiteY4" fmla="*/ 8218805 h 8218805"/>
              <a:gd name="connsiteX5" fmla="*/ 3136900 w 6273800"/>
              <a:gd name="connsiteY5" fmla="*/ 4109403 h 8218805"/>
              <a:gd name="connsiteX6" fmla="*/ 0 w 6273800"/>
              <a:gd name="connsiteY6" fmla="*/ 0 h 8218805"/>
              <a:gd name="connsiteX0" fmla="*/ 0 w 3822700"/>
              <a:gd name="connsiteY0" fmla="*/ 0 h 8218805"/>
              <a:gd name="connsiteX1" fmla="*/ 1562100 w 3822700"/>
              <a:gd name="connsiteY1" fmla="*/ 0 h 8218805"/>
              <a:gd name="connsiteX2" fmla="*/ 3822700 w 3822700"/>
              <a:gd name="connsiteY2" fmla="*/ 4134803 h 8218805"/>
              <a:gd name="connsiteX3" fmla="*/ 3136900 w 3822700"/>
              <a:gd name="connsiteY3" fmla="*/ 8218805 h 8218805"/>
              <a:gd name="connsiteX4" fmla="*/ 0 w 3822700"/>
              <a:gd name="connsiteY4" fmla="*/ 8218805 h 8218805"/>
              <a:gd name="connsiteX5" fmla="*/ 3136900 w 3822700"/>
              <a:gd name="connsiteY5" fmla="*/ 4109403 h 8218805"/>
              <a:gd name="connsiteX6" fmla="*/ 0 w 3822700"/>
              <a:gd name="connsiteY6" fmla="*/ 0 h 8218805"/>
              <a:gd name="connsiteX0" fmla="*/ 0 w 4759325"/>
              <a:gd name="connsiteY0" fmla="*/ 0 h 8218805"/>
              <a:gd name="connsiteX1" fmla="*/ 1562100 w 4759325"/>
              <a:gd name="connsiteY1" fmla="*/ 0 h 8218805"/>
              <a:gd name="connsiteX2" fmla="*/ 4759325 w 4759325"/>
              <a:gd name="connsiteY2" fmla="*/ 4109403 h 8218805"/>
              <a:gd name="connsiteX3" fmla="*/ 3136900 w 4759325"/>
              <a:gd name="connsiteY3" fmla="*/ 8218805 h 8218805"/>
              <a:gd name="connsiteX4" fmla="*/ 0 w 4759325"/>
              <a:gd name="connsiteY4" fmla="*/ 8218805 h 8218805"/>
              <a:gd name="connsiteX5" fmla="*/ 3136900 w 4759325"/>
              <a:gd name="connsiteY5" fmla="*/ 4109403 h 8218805"/>
              <a:gd name="connsiteX6" fmla="*/ 0 w 4759325"/>
              <a:gd name="connsiteY6" fmla="*/ 0 h 8218805"/>
              <a:gd name="connsiteX0" fmla="*/ 0 w 4759325"/>
              <a:gd name="connsiteY0" fmla="*/ 0 h 8218805"/>
              <a:gd name="connsiteX1" fmla="*/ 1193800 w 4759325"/>
              <a:gd name="connsiteY1" fmla="*/ 0 h 8218805"/>
              <a:gd name="connsiteX2" fmla="*/ 4759325 w 4759325"/>
              <a:gd name="connsiteY2" fmla="*/ 4109403 h 8218805"/>
              <a:gd name="connsiteX3" fmla="*/ 3136900 w 4759325"/>
              <a:gd name="connsiteY3" fmla="*/ 8218805 h 8218805"/>
              <a:gd name="connsiteX4" fmla="*/ 0 w 4759325"/>
              <a:gd name="connsiteY4" fmla="*/ 8218805 h 8218805"/>
              <a:gd name="connsiteX5" fmla="*/ 3136900 w 4759325"/>
              <a:gd name="connsiteY5" fmla="*/ 4109403 h 8218805"/>
              <a:gd name="connsiteX6" fmla="*/ 0 w 4759325"/>
              <a:gd name="connsiteY6" fmla="*/ 0 h 8218805"/>
              <a:gd name="connsiteX0" fmla="*/ 0 w 4759325"/>
              <a:gd name="connsiteY0" fmla="*/ 0 h 8218805"/>
              <a:gd name="connsiteX1" fmla="*/ 1333500 w 4759325"/>
              <a:gd name="connsiteY1" fmla="*/ 0 h 8218805"/>
              <a:gd name="connsiteX2" fmla="*/ 4759325 w 4759325"/>
              <a:gd name="connsiteY2" fmla="*/ 4109403 h 8218805"/>
              <a:gd name="connsiteX3" fmla="*/ 3136900 w 4759325"/>
              <a:gd name="connsiteY3" fmla="*/ 8218805 h 8218805"/>
              <a:gd name="connsiteX4" fmla="*/ 0 w 4759325"/>
              <a:gd name="connsiteY4" fmla="*/ 8218805 h 8218805"/>
              <a:gd name="connsiteX5" fmla="*/ 3136900 w 4759325"/>
              <a:gd name="connsiteY5" fmla="*/ 4109403 h 8218805"/>
              <a:gd name="connsiteX6" fmla="*/ 0 w 4759325"/>
              <a:gd name="connsiteY6" fmla="*/ 0 h 8218805"/>
              <a:gd name="connsiteX0" fmla="*/ 0 w 4759325"/>
              <a:gd name="connsiteY0" fmla="*/ 0 h 8218805"/>
              <a:gd name="connsiteX1" fmla="*/ 1333500 w 4759325"/>
              <a:gd name="connsiteY1" fmla="*/ 0 h 8218805"/>
              <a:gd name="connsiteX2" fmla="*/ 4759325 w 4759325"/>
              <a:gd name="connsiteY2" fmla="*/ 4109403 h 8218805"/>
              <a:gd name="connsiteX3" fmla="*/ 1054100 w 4759325"/>
              <a:gd name="connsiteY3" fmla="*/ 8091805 h 8218805"/>
              <a:gd name="connsiteX4" fmla="*/ 0 w 4759325"/>
              <a:gd name="connsiteY4" fmla="*/ 8218805 h 8218805"/>
              <a:gd name="connsiteX5" fmla="*/ 3136900 w 4759325"/>
              <a:gd name="connsiteY5" fmla="*/ 4109403 h 8218805"/>
              <a:gd name="connsiteX6" fmla="*/ 0 w 4759325"/>
              <a:gd name="connsiteY6" fmla="*/ 0 h 8218805"/>
              <a:gd name="connsiteX0" fmla="*/ 0 w 4759325"/>
              <a:gd name="connsiteY0" fmla="*/ 0 h 8218805"/>
              <a:gd name="connsiteX1" fmla="*/ 1333500 w 4759325"/>
              <a:gd name="connsiteY1" fmla="*/ 0 h 8218805"/>
              <a:gd name="connsiteX2" fmla="*/ 4759325 w 4759325"/>
              <a:gd name="connsiteY2" fmla="*/ 4109403 h 8218805"/>
              <a:gd name="connsiteX3" fmla="*/ 1333500 w 4759325"/>
              <a:gd name="connsiteY3" fmla="*/ 8218805 h 8218805"/>
              <a:gd name="connsiteX4" fmla="*/ 0 w 4759325"/>
              <a:gd name="connsiteY4" fmla="*/ 8218805 h 8218805"/>
              <a:gd name="connsiteX5" fmla="*/ 3136900 w 4759325"/>
              <a:gd name="connsiteY5" fmla="*/ 4109403 h 8218805"/>
              <a:gd name="connsiteX6" fmla="*/ 0 w 4759325"/>
              <a:gd name="connsiteY6" fmla="*/ 0 h 8218805"/>
              <a:gd name="connsiteX0" fmla="*/ 0 w 4759325"/>
              <a:gd name="connsiteY0" fmla="*/ 0 h 8218805"/>
              <a:gd name="connsiteX1" fmla="*/ 1333500 w 4759325"/>
              <a:gd name="connsiteY1" fmla="*/ 0 h 8218805"/>
              <a:gd name="connsiteX2" fmla="*/ 4759325 w 4759325"/>
              <a:gd name="connsiteY2" fmla="*/ 4109403 h 8218805"/>
              <a:gd name="connsiteX3" fmla="*/ 1333500 w 4759325"/>
              <a:gd name="connsiteY3" fmla="*/ 8218805 h 8218805"/>
              <a:gd name="connsiteX4" fmla="*/ 0 w 4759325"/>
              <a:gd name="connsiteY4" fmla="*/ 8218805 h 8218805"/>
              <a:gd name="connsiteX5" fmla="*/ 3695700 w 4759325"/>
              <a:gd name="connsiteY5" fmla="*/ 4109403 h 8218805"/>
              <a:gd name="connsiteX6" fmla="*/ 0 w 4759325"/>
              <a:gd name="connsiteY6" fmla="*/ 0 h 8218805"/>
              <a:gd name="connsiteX0" fmla="*/ 0 w 4759325"/>
              <a:gd name="connsiteY0" fmla="*/ 0 h 8218805"/>
              <a:gd name="connsiteX1" fmla="*/ 1333500 w 4759325"/>
              <a:gd name="connsiteY1" fmla="*/ 0 h 8218805"/>
              <a:gd name="connsiteX2" fmla="*/ 4759325 w 4759325"/>
              <a:gd name="connsiteY2" fmla="*/ 4109403 h 8218805"/>
              <a:gd name="connsiteX3" fmla="*/ 1333500 w 4759325"/>
              <a:gd name="connsiteY3" fmla="*/ 8218805 h 8218805"/>
              <a:gd name="connsiteX4" fmla="*/ 0 w 4759325"/>
              <a:gd name="connsiteY4" fmla="*/ 8218805 h 8218805"/>
              <a:gd name="connsiteX5" fmla="*/ 3479800 w 4759325"/>
              <a:gd name="connsiteY5" fmla="*/ 4122103 h 8218805"/>
              <a:gd name="connsiteX6" fmla="*/ 0 w 4759325"/>
              <a:gd name="connsiteY6" fmla="*/ 0 h 821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59325" h="8218805">
                <a:moveTo>
                  <a:pt x="0" y="0"/>
                </a:moveTo>
                <a:lnTo>
                  <a:pt x="1333500" y="0"/>
                </a:lnTo>
                <a:lnTo>
                  <a:pt x="4759325" y="4109403"/>
                </a:lnTo>
                <a:lnTo>
                  <a:pt x="1333500" y="8218805"/>
                </a:lnTo>
                <a:lnTo>
                  <a:pt x="0" y="8218805"/>
                </a:lnTo>
                <a:lnTo>
                  <a:pt x="3479800" y="4122103"/>
                </a:lnTo>
                <a:lnTo>
                  <a:pt x="0" y="0"/>
                </a:lnTo>
                <a:close/>
              </a:path>
            </a:pathLst>
          </a:custGeom>
          <a:solidFill>
            <a:srgbClr val="A70532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4" name="Chevron 7"/>
          <p:cNvSpPr/>
          <p:nvPr/>
        </p:nvSpPr>
        <p:spPr>
          <a:xfrm>
            <a:off x="590550" y="1175148"/>
            <a:ext cx="2825750" cy="3558778"/>
          </a:xfrm>
          <a:custGeom>
            <a:avLst/>
            <a:gdLst>
              <a:gd name="connsiteX0" fmla="*/ 0 w 6273800"/>
              <a:gd name="connsiteY0" fmla="*/ 0 h 8218805"/>
              <a:gd name="connsiteX1" fmla="*/ 3136900 w 6273800"/>
              <a:gd name="connsiteY1" fmla="*/ 0 h 8218805"/>
              <a:gd name="connsiteX2" fmla="*/ 6273800 w 6273800"/>
              <a:gd name="connsiteY2" fmla="*/ 4109403 h 8218805"/>
              <a:gd name="connsiteX3" fmla="*/ 3136900 w 6273800"/>
              <a:gd name="connsiteY3" fmla="*/ 8218805 h 8218805"/>
              <a:gd name="connsiteX4" fmla="*/ 0 w 6273800"/>
              <a:gd name="connsiteY4" fmla="*/ 8218805 h 8218805"/>
              <a:gd name="connsiteX5" fmla="*/ 3136900 w 6273800"/>
              <a:gd name="connsiteY5" fmla="*/ 4109403 h 8218805"/>
              <a:gd name="connsiteX6" fmla="*/ 0 w 6273800"/>
              <a:gd name="connsiteY6" fmla="*/ 0 h 8218805"/>
              <a:gd name="connsiteX0" fmla="*/ 0 w 6273800"/>
              <a:gd name="connsiteY0" fmla="*/ 0 h 8218805"/>
              <a:gd name="connsiteX1" fmla="*/ 1562100 w 6273800"/>
              <a:gd name="connsiteY1" fmla="*/ 0 h 8218805"/>
              <a:gd name="connsiteX2" fmla="*/ 6273800 w 6273800"/>
              <a:gd name="connsiteY2" fmla="*/ 4109403 h 8218805"/>
              <a:gd name="connsiteX3" fmla="*/ 3136900 w 6273800"/>
              <a:gd name="connsiteY3" fmla="*/ 8218805 h 8218805"/>
              <a:gd name="connsiteX4" fmla="*/ 0 w 6273800"/>
              <a:gd name="connsiteY4" fmla="*/ 8218805 h 8218805"/>
              <a:gd name="connsiteX5" fmla="*/ 3136900 w 6273800"/>
              <a:gd name="connsiteY5" fmla="*/ 4109403 h 8218805"/>
              <a:gd name="connsiteX6" fmla="*/ 0 w 6273800"/>
              <a:gd name="connsiteY6" fmla="*/ 0 h 8218805"/>
              <a:gd name="connsiteX0" fmla="*/ 0 w 3822700"/>
              <a:gd name="connsiteY0" fmla="*/ 0 h 8218805"/>
              <a:gd name="connsiteX1" fmla="*/ 1562100 w 3822700"/>
              <a:gd name="connsiteY1" fmla="*/ 0 h 8218805"/>
              <a:gd name="connsiteX2" fmla="*/ 3822700 w 3822700"/>
              <a:gd name="connsiteY2" fmla="*/ 4134803 h 8218805"/>
              <a:gd name="connsiteX3" fmla="*/ 3136900 w 3822700"/>
              <a:gd name="connsiteY3" fmla="*/ 8218805 h 8218805"/>
              <a:gd name="connsiteX4" fmla="*/ 0 w 3822700"/>
              <a:gd name="connsiteY4" fmla="*/ 8218805 h 8218805"/>
              <a:gd name="connsiteX5" fmla="*/ 3136900 w 3822700"/>
              <a:gd name="connsiteY5" fmla="*/ 4109403 h 8218805"/>
              <a:gd name="connsiteX6" fmla="*/ 0 w 3822700"/>
              <a:gd name="connsiteY6" fmla="*/ 0 h 8218805"/>
              <a:gd name="connsiteX0" fmla="*/ 0 w 4759325"/>
              <a:gd name="connsiteY0" fmla="*/ 0 h 8218805"/>
              <a:gd name="connsiteX1" fmla="*/ 1562100 w 4759325"/>
              <a:gd name="connsiteY1" fmla="*/ 0 h 8218805"/>
              <a:gd name="connsiteX2" fmla="*/ 4759325 w 4759325"/>
              <a:gd name="connsiteY2" fmla="*/ 4109403 h 8218805"/>
              <a:gd name="connsiteX3" fmla="*/ 3136900 w 4759325"/>
              <a:gd name="connsiteY3" fmla="*/ 8218805 h 8218805"/>
              <a:gd name="connsiteX4" fmla="*/ 0 w 4759325"/>
              <a:gd name="connsiteY4" fmla="*/ 8218805 h 8218805"/>
              <a:gd name="connsiteX5" fmla="*/ 3136900 w 4759325"/>
              <a:gd name="connsiteY5" fmla="*/ 4109403 h 8218805"/>
              <a:gd name="connsiteX6" fmla="*/ 0 w 4759325"/>
              <a:gd name="connsiteY6" fmla="*/ 0 h 8218805"/>
              <a:gd name="connsiteX0" fmla="*/ 0 w 4759325"/>
              <a:gd name="connsiteY0" fmla="*/ 0 h 8218805"/>
              <a:gd name="connsiteX1" fmla="*/ 1193800 w 4759325"/>
              <a:gd name="connsiteY1" fmla="*/ 0 h 8218805"/>
              <a:gd name="connsiteX2" fmla="*/ 4759325 w 4759325"/>
              <a:gd name="connsiteY2" fmla="*/ 4109403 h 8218805"/>
              <a:gd name="connsiteX3" fmla="*/ 3136900 w 4759325"/>
              <a:gd name="connsiteY3" fmla="*/ 8218805 h 8218805"/>
              <a:gd name="connsiteX4" fmla="*/ 0 w 4759325"/>
              <a:gd name="connsiteY4" fmla="*/ 8218805 h 8218805"/>
              <a:gd name="connsiteX5" fmla="*/ 3136900 w 4759325"/>
              <a:gd name="connsiteY5" fmla="*/ 4109403 h 8218805"/>
              <a:gd name="connsiteX6" fmla="*/ 0 w 4759325"/>
              <a:gd name="connsiteY6" fmla="*/ 0 h 8218805"/>
              <a:gd name="connsiteX0" fmla="*/ 0 w 4759325"/>
              <a:gd name="connsiteY0" fmla="*/ 0 h 8218805"/>
              <a:gd name="connsiteX1" fmla="*/ 1333500 w 4759325"/>
              <a:gd name="connsiteY1" fmla="*/ 0 h 8218805"/>
              <a:gd name="connsiteX2" fmla="*/ 4759325 w 4759325"/>
              <a:gd name="connsiteY2" fmla="*/ 4109403 h 8218805"/>
              <a:gd name="connsiteX3" fmla="*/ 3136900 w 4759325"/>
              <a:gd name="connsiteY3" fmla="*/ 8218805 h 8218805"/>
              <a:gd name="connsiteX4" fmla="*/ 0 w 4759325"/>
              <a:gd name="connsiteY4" fmla="*/ 8218805 h 8218805"/>
              <a:gd name="connsiteX5" fmla="*/ 3136900 w 4759325"/>
              <a:gd name="connsiteY5" fmla="*/ 4109403 h 8218805"/>
              <a:gd name="connsiteX6" fmla="*/ 0 w 4759325"/>
              <a:gd name="connsiteY6" fmla="*/ 0 h 8218805"/>
              <a:gd name="connsiteX0" fmla="*/ 0 w 4759325"/>
              <a:gd name="connsiteY0" fmla="*/ 0 h 8218805"/>
              <a:gd name="connsiteX1" fmla="*/ 1333500 w 4759325"/>
              <a:gd name="connsiteY1" fmla="*/ 0 h 8218805"/>
              <a:gd name="connsiteX2" fmla="*/ 4759325 w 4759325"/>
              <a:gd name="connsiteY2" fmla="*/ 4109403 h 8218805"/>
              <a:gd name="connsiteX3" fmla="*/ 1054100 w 4759325"/>
              <a:gd name="connsiteY3" fmla="*/ 8091805 h 8218805"/>
              <a:gd name="connsiteX4" fmla="*/ 0 w 4759325"/>
              <a:gd name="connsiteY4" fmla="*/ 8218805 h 8218805"/>
              <a:gd name="connsiteX5" fmla="*/ 3136900 w 4759325"/>
              <a:gd name="connsiteY5" fmla="*/ 4109403 h 8218805"/>
              <a:gd name="connsiteX6" fmla="*/ 0 w 4759325"/>
              <a:gd name="connsiteY6" fmla="*/ 0 h 8218805"/>
              <a:gd name="connsiteX0" fmla="*/ 0 w 4759325"/>
              <a:gd name="connsiteY0" fmla="*/ 0 h 8218805"/>
              <a:gd name="connsiteX1" fmla="*/ 1333500 w 4759325"/>
              <a:gd name="connsiteY1" fmla="*/ 0 h 8218805"/>
              <a:gd name="connsiteX2" fmla="*/ 4759325 w 4759325"/>
              <a:gd name="connsiteY2" fmla="*/ 4109403 h 8218805"/>
              <a:gd name="connsiteX3" fmla="*/ 1333500 w 4759325"/>
              <a:gd name="connsiteY3" fmla="*/ 8218805 h 8218805"/>
              <a:gd name="connsiteX4" fmla="*/ 0 w 4759325"/>
              <a:gd name="connsiteY4" fmla="*/ 8218805 h 8218805"/>
              <a:gd name="connsiteX5" fmla="*/ 3136900 w 4759325"/>
              <a:gd name="connsiteY5" fmla="*/ 4109403 h 8218805"/>
              <a:gd name="connsiteX6" fmla="*/ 0 w 4759325"/>
              <a:gd name="connsiteY6" fmla="*/ 0 h 8218805"/>
              <a:gd name="connsiteX0" fmla="*/ 0 w 4759325"/>
              <a:gd name="connsiteY0" fmla="*/ 0 h 8218805"/>
              <a:gd name="connsiteX1" fmla="*/ 1333500 w 4759325"/>
              <a:gd name="connsiteY1" fmla="*/ 0 h 8218805"/>
              <a:gd name="connsiteX2" fmla="*/ 4759325 w 4759325"/>
              <a:gd name="connsiteY2" fmla="*/ 4109403 h 8218805"/>
              <a:gd name="connsiteX3" fmla="*/ 1333500 w 4759325"/>
              <a:gd name="connsiteY3" fmla="*/ 8218805 h 8218805"/>
              <a:gd name="connsiteX4" fmla="*/ 0 w 4759325"/>
              <a:gd name="connsiteY4" fmla="*/ 8218805 h 8218805"/>
              <a:gd name="connsiteX5" fmla="*/ 3695700 w 4759325"/>
              <a:gd name="connsiteY5" fmla="*/ 4109403 h 8218805"/>
              <a:gd name="connsiteX6" fmla="*/ 0 w 4759325"/>
              <a:gd name="connsiteY6" fmla="*/ 0 h 8218805"/>
              <a:gd name="connsiteX0" fmla="*/ 0 w 4759325"/>
              <a:gd name="connsiteY0" fmla="*/ 0 h 8218805"/>
              <a:gd name="connsiteX1" fmla="*/ 1333500 w 4759325"/>
              <a:gd name="connsiteY1" fmla="*/ 0 h 8218805"/>
              <a:gd name="connsiteX2" fmla="*/ 4759325 w 4759325"/>
              <a:gd name="connsiteY2" fmla="*/ 4109403 h 8218805"/>
              <a:gd name="connsiteX3" fmla="*/ 1333500 w 4759325"/>
              <a:gd name="connsiteY3" fmla="*/ 8218805 h 8218805"/>
              <a:gd name="connsiteX4" fmla="*/ 0 w 4759325"/>
              <a:gd name="connsiteY4" fmla="*/ 8218805 h 8218805"/>
              <a:gd name="connsiteX5" fmla="*/ 3479800 w 4759325"/>
              <a:gd name="connsiteY5" fmla="*/ 4122103 h 8218805"/>
              <a:gd name="connsiteX6" fmla="*/ 0 w 4759325"/>
              <a:gd name="connsiteY6" fmla="*/ 0 h 821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59325" h="8218805">
                <a:moveTo>
                  <a:pt x="0" y="0"/>
                </a:moveTo>
                <a:lnTo>
                  <a:pt x="1333500" y="0"/>
                </a:lnTo>
                <a:lnTo>
                  <a:pt x="4759325" y="4109403"/>
                </a:lnTo>
                <a:lnTo>
                  <a:pt x="1333500" y="8218805"/>
                </a:lnTo>
                <a:lnTo>
                  <a:pt x="0" y="8218805"/>
                </a:lnTo>
                <a:lnTo>
                  <a:pt x="3479800" y="4122103"/>
                </a:lnTo>
                <a:lnTo>
                  <a:pt x="0" y="0"/>
                </a:lnTo>
                <a:close/>
              </a:path>
            </a:pathLst>
          </a:custGeom>
          <a:solidFill>
            <a:srgbClr val="A70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5" name="Chevron 7"/>
          <p:cNvSpPr/>
          <p:nvPr/>
        </p:nvSpPr>
        <p:spPr>
          <a:xfrm>
            <a:off x="636588" y="1440657"/>
            <a:ext cx="2881312" cy="3731419"/>
          </a:xfrm>
          <a:custGeom>
            <a:avLst/>
            <a:gdLst>
              <a:gd name="connsiteX0" fmla="*/ 0 w 6273800"/>
              <a:gd name="connsiteY0" fmla="*/ 0 h 8218805"/>
              <a:gd name="connsiteX1" fmla="*/ 3136900 w 6273800"/>
              <a:gd name="connsiteY1" fmla="*/ 0 h 8218805"/>
              <a:gd name="connsiteX2" fmla="*/ 6273800 w 6273800"/>
              <a:gd name="connsiteY2" fmla="*/ 4109403 h 8218805"/>
              <a:gd name="connsiteX3" fmla="*/ 3136900 w 6273800"/>
              <a:gd name="connsiteY3" fmla="*/ 8218805 h 8218805"/>
              <a:gd name="connsiteX4" fmla="*/ 0 w 6273800"/>
              <a:gd name="connsiteY4" fmla="*/ 8218805 h 8218805"/>
              <a:gd name="connsiteX5" fmla="*/ 3136900 w 6273800"/>
              <a:gd name="connsiteY5" fmla="*/ 4109403 h 8218805"/>
              <a:gd name="connsiteX6" fmla="*/ 0 w 6273800"/>
              <a:gd name="connsiteY6" fmla="*/ 0 h 8218805"/>
              <a:gd name="connsiteX0" fmla="*/ 0 w 6273800"/>
              <a:gd name="connsiteY0" fmla="*/ 0 h 8218805"/>
              <a:gd name="connsiteX1" fmla="*/ 1562100 w 6273800"/>
              <a:gd name="connsiteY1" fmla="*/ 0 h 8218805"/>
              <a:gd name="connsiteX2" fmla="*/ 6273800 w 6273800"/>
              <a:gd name="connsiteY2" fmla="*/ 4109403 h 8218805"/>
              <a:gd name="connsiteX3" fmla="*/ 3136900 w 6273800"/>
              <a:gd name="connsiteY3" fmla="*/ 8218805 h 8218805"/>
              <a:gd name="connsiteX4" fmla="*/ 0 w 6273800"/>
              <a:gd name="connsiteY4" fmla="*/ 8218805 h 8218805"/>
              <a:gd name="connsiteX5" fmla="*/ 3136900 w 6273800"/>
              <a:gd name="connsiteY5" fmla="*/ 4109403 h 8218805"/>
              <a:gd name="connsiteX6" fmla="*/ 0 w 6273800"/>
              <a:gd name="connsiteY6" fmla="*/ 0 h 8218805"/>
              <a:gd name="connsiteX0" fmla="*/ 0 w 3822700"/>
              <a:gd name="connsiteY0" fmla="*/ 0 h 8218805"/>
              <a:gd name="connsiteX1" fmla="*/ 1562100 w 3822700"/>
              <a:gd name="connsiteY1" fmla="*/ 0 h 8218805"/>
              <a:gd name="connsiteX2" fmla="*/ 3822700 w 3822700"/>
              <a:gd name="connsiteY2" fmla="*/ 4134803 h 8218805"/>
              <a:gd name="connsiteX3" fmla="*/ 3136900 w 3822700"/>
              <a:gd name="connsiteY3" fmla="*/ 8218805 h 8218805"/>
              <a:gd name="connsiteX4" fmla="*/ 0 w 3822700"/>
              <a:gd name="connsiteY4" fmla="*/ 8218805 h 8218805"/>
              <a:gd name="connsiteX5" fmla="*/ 3136900 w 3822700"/>
              <a:gd name="connsiteY5" fmla="*/ 4109403 h 8218805"/>
              <a:gd name="connsiteX6" fmla="*/ 0 w 3822700"/>
              <a:gd name="connsiteY6" fmla="*/ 0 h 8218805"/>
              <a:gd name="connsiteX0" fmla="*/ 0 w 4759325"/>
              <a:gd name="connsiteY0" fmla="*/ 0 h 8218805"/>
              <a:gd name="connsiteX1" fmla="*/ 1562100 w 4759325"/>
              <a:gd name="connsiteY1" fmla="*/ 0 h 8218805"/>
              <a:gd name="connsiteX2" fmla="*/ 4759325 w 4759325"/>
              <a:gd name="connsiteY2" fmla="*/ 4109403 h 8218805"/>
              <a:gd name="connsiteX3" fmla="*/ 3136900 w 4759325"/>
              <a:gd name="connsiteY3" fmla="*/ 8218805 h 8218805"/>
              <a:gd name="connsiteX4" fmla="*/ 0 w 4759325"/>
              <a:gd name="connsiteY4" fmla="*/ 8218805 h 8218805"/>
              <a:gd name="connsiteX5" fmla="*/ 3136900 w 4759325"/>
              <a:gd name="connsiteY5" fmla="*/ 4109403 h 8218805"/>
              <a:gd name="connsiteX6" fmla="*/ 0 w 4759325"/>
              <a:gd name="connsiteY6" fmla="*/ 0 h 8218805"/>
              <a:gd name="connsiteX0" fmla="*/ 0 w 4759325"/>
              <a:gd name="connsiteY0" fmla="*/ 0 h 8218805"/>
              <a:gd name="connsiteX1" fmla="*/ 1193800 w 4759325"/>
              <a:gd name="connsiteY1" fmla="*/ 0 h 8218805"/>
              <a:gd name="connsiteX2" fmla="*/ 4759325 w 4759325"/>
              <a:gd name="connsiteY2" fmla="*/ 4109403 h 8218805"/>
              <a:gd name="connsiteX3" fmla="*/ 3136900 w 4759325"/>
              <a:gd name="connsiteY3" fmla="*/ 8218805 h 8218805"/>
              <a:gd name="connsiteX4" fmla="*/ 0 w 4759325"/>
              <a:gd name="connsiteY4" fmla="*/ 8218805 h 8218805"/>
              <a:gd name="connsiteX5" fmla="*/ 3136900 w 4759325"/>
              <a:gd name="connsiteY5" fmla="*/ 4109403 h 8218805"/>
              <a:gd name="connsiteX6" fmla="*/ 0 w 4759325"/>
              <a:gd name="connsiteY6" fmla="*/ 0 h 8218805"/>
              <a:gd name="connsiteX0" fmla="*/ 0 w 4759325"/>
              <a:gd name="connsiteY0" fmla="*/ 0 h 8218805"/>
              <a:gd name="connsiteX1" fmla="*/ 1333500 w 4759325"/>
              <a:gd name="connsiteY1" fmla="*/ 0 h 8218805"/>
              <a:gd name="connsiteX2" fmla="*/ 4759325 w 4759325"/>
              <a:gd name="connsiteY2" fmla="*/ 4109403 h 8218805"/>
              <a:gd name="connsiteX3" fmla="*/ 3136900 w 4759325"/>
              <a:gd name="connsiteY3" fmla="*/ 8218805 h 8218805"/>
              <a:gd name="connsiteX4" fmla="*/ 0 w 4759325"/>
              <a:gd name="connsiteY4" fmla="*/ 8218805 h 8218805"/>
              <a:gd name="connsiteX5" fmla="*/ 3136900 w 4759325"/>
              <a:gd name="connsiteY5" fmla="*/ 4109403 h 8218805"/>
              <a:gd name="connsiteX6" fmla="*/ 0 w 4759325"/>
              <a:gd name="connsiteY6" fmla="*/ 0 h 8218805"/>
              <a:gd name="connsiteX0" fmla="*/ 0 w 4759325"/>
              <a:gd name="connsiteY0" fmla="*/ 0 h 8218805"/>
              <a:gd name="connsiteX1" fmla="*/ 1333500 w 4759325"/>
              <a:gd name="connsiteY1" fmla="*/ 0 h 8218805"/>
              <a:gd name="connsiteX2" fmla="*/ 4759325 w 4759325"/>
              <a:gd name="connsiteY2" fmla="*/ 4109403 h 8218805"/>
              <a:gd name="connsiteX3" fmla="*/ 1054100 w 4759325"/>
              <a:gd name="connsiteY3" fmla="*/ 8091805 h 8218805"/>
              <a:gd name="connsiteX4" fmla="*/ 0 w 4759325"/>
              <a:gd name="connsiteY4" fmla="*/ 8218805 h 8218805"/>
              <a:gd name="connsiteX5" fmla="*/ 3136900 w 4759325"/>
              <a:gd name="connsiteY5" fmla="*/ 4109403 h 8218805"/>
              <a:gd name="connsiteX6" fmla="*/ 0 w 4759325"/>
              <a:gd name="connsiteY6" fmla="*/ 0 h 8218805"/>
              <a:gd name="connsiteX0" fmla="*/ 0 w 4759325"/>
              <a:gd name="connsiteY0" fmla="*/ 0 h 8218805"/>
              <a:gd name="connsiteX1" fmla="*/ 1333500 w 4759325"/>
              <a:gd name="connsiteY1" fmla="*/ 0 h 8218805"/>
              <a:gd name="connsiteX2" fmla="*/ 4759325 w 4759325"/>
              <a:gd name="connsiteY2" fmla="*/ 4109403 h 8218805"/>
              <a:gd name="connsiteX3" fmla="*/ 1333500 w 4759325"/>
              <a:gd name="connsiteY3" fmla="*/ 8218805 h 8218805"/>
              <a:gd name="connsiteX4" fmla="*/ 0 w 4759325"/>
              <a:gd name="connsiteY4" fmla="*/ 8218805 h 8218805"/>
              <a:gd name="connsiteX5" fmla="*/ 3136900 w 4759325"/>
              <a:gd name="connsiteY5" fmla="*/ 4109403 h 8218805"/>
              <a:gd name="connsiteX6" fmla="*/ 0 w 4759325"/>
              <a:gd name="connsiteY6" fmla="*/ 0 h 8218805"/>
              <a:gd name="connsiteX0" fmla="*/ 0 w 4759325"/>
              <a:gd name="connsiteY0" fmla="*/ 0 h 8218805"/>
              <a:gd name="connsiteX1" fmla="*/ 1333500 w 4759325"/>
              <a:gd name="connsiteY1" fmla="*/ 0 h 8218805"/>
              <a:gd name="connsiteX2" fmla="*/ 4759325 w 4759325"/>
              <a:gd name="connsiteY2" fmla="*/ 4109403 h 8218805"/>
              <a:gd name="connsiteX3" fmla="*/ 1333500 w 4759325"/>
              <a:gd name="connsiteY3" fmla="*/ 8218805 h 8218805"/>
              <a:gd name="connsiteX4" fmla="*/ 0 w 4759325"/>
              <a:gd name="connsiteY4" fmla="*/ 8218805 h 8218805"/>
              <a:gd name="connsiteX5" fmla="*/ 3695700 w 4759325"/>
              <a:gd name="connsiteY5" fmla="*/ 4109403 h 8218805"/>
              <a:gd name="connsiteX6" fmla="*/ 0 w 4759325"/>
              <a:gd name="connsiteY6" fmla="*/ 0 h 8218805"/>
              <a:gd name="connsiteX0" fmla="*/ 0 w 4759325"/>
              <a:gd name="connsiteY0" fmla="*/ 0 h 8218805"/>
              <a:gd name="connsiteX1" fmla="*/ 1333500 w 4759325"/>
              <a:gd name="connsiteY1" fmla="*/ 0 h 8218805"/>
              <a:gd name="connsiteX2" fmla="*/ 4759325 w 4759325"/>
              <a:gd name="connsiteY2" fmla="*/ 4109403 h 8218805"/>
              <a:gd name="connsiteX3" fmla="*/ 1333500 w 4759325"/>
              <a:gd name="connsiteY3" fmla="*/ 8218805 h 8218805"/>
              <a:gd name="connsiteX4" fmla="*/ 0 w 4759325"/>
              <a:gd name="connsiteY4" fmla="*/ 8218805 h 8218805"/>
              <a:gd name="connsiteX5" fmla="*/ 3479800 w 4759325"/>
              <a:gd name="connsiteY5" fmla="*/ 4122103 h 8218805"/>
              <a:gd name="connsiteX6" fmla="*/ 0 w 4759325"/>
              <a:gd name="connsiteY6" fmla="*/ 0 h 821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59325" h="8218805">
                <a:moveTo>
                  <a:pt x="0" y="0"/>
                </a:moveTo>
                <a:lnTo>
                  <a:pt x="1333500" y="0"/>
                </a:lnTo>
                <a:lnTo>
                  <a:pt x="4759325" y="4109403"/>
                </a:lnTo>
                <a:lnTo>
                  <a:pt x="1333500" y="8218805"/>
                </a:lnTo>
                <a:lnTo>
                  <a:pt x="0" y="8218805"/>
                </a:lnTo>
                <a:lnTo>
                  <a:pt x="3479800" y="4122103"/>
                </a:lnTo>
                <a:lnTo>
                  <a:pt x="0" y="0"/>
                </a:lnTo>
                <a:close/>
              </a:path>
            </a:pathLst>
          </a:custGeom>
          <a:solidFill>
            <a:srgbClr val="A70532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6" name="Chevron 7"/>
          <p:cNvSpPr/>
          <p:nvPr/>
        </p:nvSpPr>
        <p:spPr>
          <a:xfrm>
            <a:off x="636588" y="1834754"/>
            <a:ext cx="2881312" cy="3731419"/>
          </a:xfrm>
          <a:custGeom>
            <a:avLst/>
            <a:gdLst>
              <a:gd name="connsiteX0" fmla="*/ 0 w 6273800"/>
              <a:gd name="connsiteY0" fmla="*/ 0 h 8218805"/>
              <a:gd name="connsiteX1" fmla="*/ 3136900 w 6273800"/>
              <a:gd name="connsiteY1" fmla="*/ 0 h 8218805"/>
              <a:gd name="connsiteX2" fmla="*/ 6273800 w 6273800"/>
              <a:gd name="connsiteY2" fmla="*/ 4109403 h 8218805"/>
              <a:gd name="connsiteX3" fmla="*/ 3136900 w 6273800"/>
              <a:gd name="connsiteY3" fmla="*/ 8218805 h 8218805"/>
              <a:gd name="connsiteX4" fmla="*/ 0 w 6273800"/>
              <a:gd name="connsiteY4" fmla="*/ 8218805 h 8218805"/>
              <a:gd name="connsiteX5" fmla="*/ 3136900 w 6273800"/>
              <a:gd name="connsiteY5" fmla="*/ 4109403 h 8218805"/>
              <a:gd name="connsiteX6" fmla="*/ 0 w 6273800"/>
              <a:gd name="connsiteY6" fmla="*/ 0 h 8218805"/>
              <a:gd name="connsiteX0" fmla="*/ 0 w 6273800"/>
              <a:gd name="connsiteY0" fmla="*/ 0 h 8218805"/>
              <a:gd name="connsiteX1" fmla="*/ 1562100 w 6273800"/>
              <a:gd name="connsiteY1" fmla="*/ 0 h 8218805"/>
              <a:gd name="connsiteX2" fmla="*/ 6273800 w 6273800"/>
              <a:gd name="connsiteY2" fmla="*/ 4109403 h 8218805"/>
              <a:gd name="connsiteX3" fmla="*/ 3136900 w 6273800"/>
              <a:gd name="connsiteY3" fmla="*/ 8218805 h 8218805"/>
              <a:gd name="connsiteX4" fmla="*/ 0 w 6273800"/>
              <a:gd name="connsiteY4" fmla="*/ 8218805 h 8218805"/>
              <a:gd name="connsiteX5" fmla="*/ 3136900 w 6273800"/>
              <a:gd name="connsiteY5" fmla="*/ 4109403 h 8218805"/>
              <a:gd name="connsiteX6" fmla="*/ 0 w 6273800"/>
              <a:gd name="connsiteY6" fmla="*/ 0 h 8218805"/>
              <a:gd name="connsiteX0" fmla="*/ 0 w 3822700"/>
              <a:gd name="connsiteY0" fmla="*/ 0 h 8218805"/>
              <a:gd name="connsiteX1" fmla="*/ 1562100 w 3822700"/>
              <a:gd name="connsiteY1" fmla="*/ 0 h 8218805"/>
              <a:gd name="connsiteX2" fmla="*/ 3822700 w 3822700"/>
              <a:gd name="connsiteY2" fmla="*/ 4134803 h 8218805"/>
              <a:gd name="connsiteX3" fmla="*/ 3136900 w 3822700"/>
              <a:gd name="connsiteY3" fmla="*/ 8218805 h 8218805"/>
              <a:gd name="connsiteX4" fmla="*/ 0 w 3822700"/>
              <a:gd name="connsiteY4" fmla="*/ 8218805 h 8218805"/>
              <a:gd name="connsiteX5" fmla="*/ 3136900 w 3822700"/>
              <a:gd name="connsiteY5" fmla="*/ 4109403 h 8218805"/>
              <a:gd name="connsiteX6" fmla="*/ 0 w 3822700"/>
              <a:gd name="connsiteY6" fmla="*/ 0 h 8218805"/>
              <a:gd name="connsiteX0" fmla="*/ 0 w 4759325"/>
              <a:gd name="connsiteY0" fmla="*/ 0 h 8218805"/>
              <a:gd name="connsiteX1" fmla="*/ 1562100 w 4759325"/>
              <a:gd name="connsiteY1" fmla="*/ 0 h 8218805"/>
              <a:gd name="connsiteX2" fmla="*/ 4759325 w 4759325"/>
              <a:gd name="connsiteY2" fmla="*/ 4109403 h 8218805"/>
              <a:gd name="connsiteX3" fmla="*/ 3136900 w 4759325"/>
              <a:gd name="connsiteY3" fmla="*/ 8218805 h 8218805"/>
              <a:gd name="connsiteX4" fmla="*/ 0 w 4759325"/>
              <a:gd name="connsiteY4" fmla="*/ 8218805 h 8218805"/>
              <a:gd name="connsiteX5" fmla="*/ 3136900 w 4759325"/>
              <a:gd name="connsiteY5" fmla="*/ 4109403 h 8218805"/>
              <a:gd name="connsiteX6" fmla="*/ 0 w 4759325"/>
              <a:gd name="connsiteY6" fmla="*/ 0 h 8218805"/>
              <a:gd name="connsiteX0" fmla="*/ 0 w 4759325"/>
              <a:gd name="connsiteY0" fmla="*/ 0 h 8218805"/>
              <a:gd name="connsiteX1" fmla="*/ 1193800 w 4759325"/>
              <a:gd name="connsiteY1" fmla="*/ 0 h 8218805"/>
              <a:gd name="connsiteX2" fmla="*/ 4759325 w 4759325"/>
              <a:gd name="connsiteY2" fmla="*/ 4109403 h 8218805"/>
              <a:gd name="connsiteX3" fmla="*/ 3136900 w 4759325"/>
              <a:gd name="connsiteY3" fmla="*/ 8218805 h 8218805"/>
              <a:gd name="connsiteX4" fmla="*/ 0 w 4759325"/>
              <a:gd name="connsiteY4" fmla="*/ 8218805 h 8218805"/>
              <a:gd name="connsiteX5" fmla="*/ 3136900 w 4759325"/>
              <a:gd name="connsiteY5" fmla="*/ 4109403 h 8218805"/>
              <a:gd name="connsiteX6" fmla="*/ 0 w 4759325"/>
              <a:gd name="connsiteY6" fmla="*/ 0 h 8218805"/>
              <a:gd name="connsiteX0" fmla="*/ 0 w 4759325"/>
              <a:gd name="connsiteY0" fmla="*/ 0 h 8218805"/>
              <a:gd name="connsiteX1" fmla="*/ 1333500 w 4759325"/>
              <a:gd name="connsiteY1" fmla="*/ 0 h 8218805"/>
              <a:gd name="connsiteX2" fmla="*/ 4759325 w 4759325"/>
              <a:gd name="connsiteY2" fmla="*/ 4109403 h 8218805"/>
              <a:gd name="connsiteX3" fmla="*/ 3136900 w 4759325"/>
              <a:gd name="connsiteY3" fmla="*/ 8218805 h 8218805"/>
              <a:gd name="connsiteX4" fmla="*/ 0 w 4759325"/>
              <a:gd name="connsiteY4" fmla="*/ 8218805 h 8218805"/>
              <a:gd name="connsiteX5" fmla="*/ 3136900 w 4759325"/>
              <a:gd name="connsiteY5" fmla="*/ 4109403 h 8218805"/>
              <a:gd name="connsiteX6" fmla="*/ 0 w 4759325"/>
              <a:gd name="connsiteY6" fmla="*/ 0 h 8218805"/>
              <a:gd name="connsiteX0" fmla="*/ 0 w 4759325"/>
              <a:gd name="connsiteY0" fmla="*/ 0 h 8218805"/>
              <a:gd name="connsiteX1" fmla="*/ 1333500 w 4759325"/>
              <a:gd name="connsiteY1" fmla="*/ 0 h 8218805"/>
              <a:gd name="connsiteX2" fmla="*/ 4759325 w 4759325"/>
              <a:gd name="connsiteY2" fmla="*/ 4109403 h 8218805"/>
              <a:gd name="connsiteX3" fmla="*/ 1054100 w 4759325"/>
              <a:gd name="connsiteY3" fmla="*/ 8091805 h 8218805"/>
              <a:gd name="connsiteX4" fmla="*/ 0 w 4759325"/>
              <a:gd name="connsiteY4" fmla="*/ 8218805 h 8218805"/>
              <a:gd name="connsiteX5" fmla="*/ 3136900 w 4759325"/>
              <a:gd name="connsiteY5" fmla="*/ 4109403 h 8218805"/>
              <a:gd name="connsiteX6" fmla="*/ 0 w 4759325"/>
              <a:gd name="connsiteY6" fmla="*/ 0 h 8218805"/>
              <a:gd name="connsiteX0" fmla="*/ 0 w 4759325"/>
              <a:gd name="connsiteY0" fmla="*/ 0 h 8218805"/>
              <a:gd name="connsiteX1" fmla="*/ 1333500 w 4759325"/>
              <a:gd name="connsiteY1" fmla="*/ 0 h 8218805"/>
              <a:gd name="connsiteX2" fmla="*/ 4759325 w 4759325"/>
              <a:gd name="connsiteY2" fmla="*/ 4109403 h 8218805"/>
              <a:gd name="connsiteX3" fmla="*/ 1333500 w 4759325"/>
              <a:gd name="connsiteY3" fmla="*/ 8218805 h 8218805"/>
              <a:gd name="connsiteX4" fmla="*/ 0 w 4759325"/>
              <a:gd name="connsiteY4" fmla="*/ 8218805 h 8218805"/>
              <a:gd name="connsiteX5" fmla="*/ 3136900 w 4759325"/>
              <a:gd name="connsiteY5" fmla="*/ 4109403 h 8218805"/>
              <a:gd name="connsiteX6" fmla="*/ 0 w 4759325"/>
              <a:gd name="connsiteY6" fmla="*/ 0 h 8218805"/>
              <a:gd name="connsiteX0" fmla="*/ 0 w 4759325"/>
              <a:gd name="connsiteY0" fmla="*/ 0 h 8218805"/>
              <a:gd name="connsiteX1" fmla="*/ 1333500 w 4759325"/>
              <a:gd name="connsiteY1" fmla="*/ 0 h 8218805"/>
              <a:gd name="connsiteX2" fmla="*/ 4759325 w 4759325"/>
              <a:gd name="connsiteY2" fmla="*/ 4109403 h 8218805"/>
              <a:gd name="connsiteX3" fmla="*/ 1333500 w 4759325"/>
              <a:gd name="connsiteY3" fmla="*/ 8218805 h 8218805"/>
              <a:gd name="connsiteX4" fmla="*/ 0 w 4759325"/>
              <a:gd name="connsiteY4" fmla="*/ 8218805 h 8218805"/>
              <a:gd name="connsiteX5" fmla="*/ 3695700 w 4759325"/>
              <a:gd name="connsiteY5" fmla="*/ 4109403 h 8218805"/>
              <a:gd name="connsiteX6" fmla="*/ 0 w 4759325"/>
              <a:gd name="connsiteY6" fmla="*/ 0 h 8218805"/>
              <a:gd name="connsiteX0" fmla="*/ 0 w 4759325"/>
              <a:gd name="connsiteY0" fmla="*/ 0 h 8218805"/>
              <a:gd name="connsiteX1" fmla="*/ 1333500 w 4759325"/>
              <a:gd name="connsiteY1" fmla="*/ 0 h 8218805"/>
              <a:gd name="connsiteX2" fmla="*/ 4759325 w 4759325"/>
              <a:gd name="connsiteY2" fmla="*/ 4109403 h 8218805"/>
              <a:gd name="connsiteX3" fmla="*/ 1333500 w 4759325"/>
              <a:gd name="connsiteY3" fmla="*/ 8218805 h 8218805"/>
              <a:gd name="connsiteX4" fmla="*/ 0 w 4759325"/>
              <a:gd name="connsiteY4" fmla="*/ 8218805 h 8218805"/>
              <a:gd name="connsiteX5" fmla="*/ 3479800 w 4759325"/>
              <a:gd name="connsiteY5" fmla="*/ 4122103 h 8218805"/>
              <a:gd name="connsiteX6" fmla="*/ 0 w 4759325"/>
              <a:gd name="connsiteY6" fmla="*/ 0 h 821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59325" h="8218805">
                <a:moveTo>
                  <a:pt x="0" y="0"/>
                </a:moveTo>
                <a:lnTo>
                  <a:pt x="1333500" y="0"/>
                </a:lnTo>
                <a:lnTo>
                  <a:pt x="4759325" y="4109403"/>
                </a:lnTo>
                <a:lnTo>
                  <a:pt x="1333500" y="8218805"/>
                </a:lnTo>
                <a:lnTo>
                  <a:pt x="0" y="8218805"/>
                </a:lnTo>
                <a:lnTo>
                  <a:pt x="3479800" y="4122103"/>
                </a:lnTo>
                <a:lnTo>
                  <a:pt x="0" y="0"/>
                </a:lnTo>
                <a:close/>
              </a:path>
            </a:pathLst>
          </a:custGeom>
          <a:solidFill>
            <a:srgbClr val="A70532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339725" y="1"/>
            <a:ext cx="9813925" cy="1164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9" name="Line 5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15875">
            <a:solidFill>
              <a:srgbClr val="A7053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0" name="Text Box 6"/>
          <p:cNvSpPr txBox="1">
            <a:spLocks noChangeArrowheads="1"/>
          </p:cNvSpPr>
          <p:nvPr userDrawn="1"/>
        </p:nvSpPr>
        <p:spPr bwMode="auto">
          <a:xfrm>
            <a:off x="685800" y="448866"/>
            <a:ext cx="2438400" cy="70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40000"/>
              </a:lnSpc>
              <a:spcBef>
                <a:spcPct val="50000"/>
              </a:spcBef>
              <a:defRPr/>
            </a:pPr>
            <a:endParaRPr lang="en-GB" altLang="en-US" sz="1800" dirty="0" smtClean="0">
              <a:solidFill>
                <a:srgbClr val="FFFFFF"/>
              </a:solidFill>
              <a:latin typeface="L Helvetica Light" charset="0"/>
            </a:endParaRP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defRPr/>
            </a:pPr>
            <a:r>
              <a:rPr lang="en-GB" altLang="en-US" sz="1800" dirty="0" smtClean="0">
                <a:solidFill>
                  <a:srgbClr val="FFFFFF"/>
                </a:solidFill>
                <a:latin typeface="Arial" charset="0"/>
              </a:rPr>
              <a:t>Health and Safety 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defRPr/>
            </a:pPr>
            <a:r>
              <a:rPr lang="en-GB" altLang="en-US" sz="1800" dirty="0" smtClean="0">
                <a:solidFill>
                  <a:srgbClr val="FFFFFF"/>
                </a:solidFill>
                <a:latin typeface="Arial" charset="0"/>
              </a:rPr>
              <a:t>Executive</a:t>
            </a:r>
            <a:endParaRPr lang="en-GB" altLang="en-US" dirty="0" smtClean="0">
              <a:latin typeface="Arial" charset="0"/>
            </a:endParaRPr>
          </a:p>
        </p:txBody>
      </p:sp>
      <p:pic>
        <p:nvPicPr>
          <p:cNvPr id="11" name="Picture 1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677967"/>
            <a:ext cx="2914650" cy="32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-187325" y="4736306"/>
            <a:ext cx="9813925" cy="12537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6875464" y="4888706"/>
            <a:ext cx="199072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GB" altLang="en-US" sz="1050" dirty="0" smtClean="0">
                <a:solidFill>
                  <a:srgbClr val="A6A6A6"/>
                </a:solidFill>
                <a:latin typeface="Arial Narrow" pitchFamily="34" charset="0"/>
                <a:cs typeface="+mn-cs"/>
              </a:rPr>
              <a:t>© Crown Copyright, HSE 2019 </a:t>
            </a:r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1115616" y="2060972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35807533"/>
              </p:ext>
            </p:extLst>
          </p:nvPr>
        </p:nvGraphicFramePr>
        <p:xfrm>
          <a:off x="7951789" y="163116"/>
          <a:ext cx="914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8" name="Photo Editor Photo" r:id="rId4" imgW="3400900" imgH="3419952" progId="MSPhotoEd.3">
                  <p:embed/>
                </p:oleObj>
              </mc:Choice>
              <mc:Fallback>
                <p:oleObj name="Photo Editor Photo" r:id="rId4" imgW="3400900" imgH="3419952" progId="MSPhotoEd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1789" y="163116"/>
                        <a:ext cx="914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927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09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48376" y="456010"/>
            <a:ext cx="1800225" cy="440174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1" y="456010"/>
            <a:ext cx="5248275" cy="44017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498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15875">
            <a:solidFill>
              <a:srgbClr val="A7053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6875464" y="4888706"/>
            <a:ext cx="199072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GB" altLang="en-US" sz="1050" dirty="0" smtClean="0">
                <a:solidFill>
                  <a:srgbClr val="A6A6A6"/>
                </a:solidFill>
                <a:latin typeface="Arial Narrow" pitchFamily="34" charset="0"/>
                <a:cs typeface="+mn-cs"/>
              </a:rPr>
              <a:t>© Crown Copyright, HSE 2019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351196275"/>
              </p:ext>
            </p:extLst>
          </p:nvPr>
        </p:nvGraphicFramePr>
        <p:xfrm>
          <a:off x="7884368" y="123478"/>
          <a:ext cx="914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2" name="Photo Editor Photo" r:id="rId3" imgW="3400900" imgH="3419952" progId="MSPhotoEd.3">
                  <p:embed/>
                </p:oleObj>
              </mc:Choice>
              <mc:Fallback>
                <p:oleObj name="Photo Editor Photo" r:id="rId3" imgW="3400900" imgH="3419952" progId="MSPhotoEd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4368" y="123478"/>
                        <a:ext cx="914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9319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8546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0410"/>
            <a:ext cx="3505200" cy="34873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370410"/>
            <a:ext cx="3505200" cy="34873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764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310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905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4448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0884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5068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456010"/>
            <a:ext cx="6834188" cy="634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0410"/>
            <a:ext cx="7162800" cy="3487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Line 8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15875">
            <a:solidFill>
              <a:srgbClr val="A7053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031" name="TextBox 7"/>
          <p:cNvSpPr txBox="1">
            <a:spLocks noChangeArrowheads="1"/>
          </p:cNvSpPr>
          <p:nvPr userDrawn="1"/>
        </p:nvSpPr>
        <p:spPr bwMode="auto">
          <a:xfrm>
            <a:off x="6677025" y="4886325"/>
            <a:ext cx="19891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GB" altLang="en-US" sz="1200" dirty="0" smtClean="0">
                <a:solidFill>
                  <a:srgbClr val="A6A6A6"/>
                </a:solidFill>
                <a:latin typeface="Arial Narrow" pitchFamily="34" charset="0"/>
                <a:cs typeface="+mn-cs"/>
              </a:rPr>
              <a:t>© Crown Copyright, HSE 2017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41655178"/>
              </p:ext>
            </p:extLst>
          </p:nvPr>
        </p:nvGraphicFramePr>
        <p:xfrm>
          <a:off x="7884368" y="123478"/>
          <a:ext cx="914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" name="Photo Editor Photo" r:id="rId14" imgW="3400900" imgH="3419952" progId="MSPhotoEd.3">
                  <p:embed/>
                </p:oleObj>
              </mc:Choice>
              <mc:Fallback>
                <p:oleObj name="Photo Editor Photo" r:id="rId14" imgW="3400900" imgH="3419952" progId="MSPhotoEd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4368" y="123478"/>
                        <a:ext cx="914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7053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7053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7053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7053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7053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A7053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A7053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A7053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A7053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SzPct val="130000"/>
        <a:buChar char="•"/>
        <a:defRPr sz="2800">
          <a:solidFill>
            <a:srgbClr val="A70532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A70532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A70532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A70532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rgbClr val="A70532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A7053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A7053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A7053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A7053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 txBox="1">
            <a:spLocks/>
          </p:cNvSpPr>
          <p:nvPr/>
        </p:nvSpPr>
        <p:spPr bwMode="auto">
          <a:xfrm>
            <a:off x="4032000" y="1440000"/>
            <a:ext cx="4680000" cy="13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marL="342900" indent="-342900" algn="l" rtl="0" eaLnBrk="0" fontAlgn="base" hangingPunct="0">
              <a:spcBef>
                <a:spcPct val="40000"/>
              </a:spcBef>
              <a:spcAft>
                <a:spcPct val="0"/>
              </a:spcAft>
              <a:buSzPct val="130000"/>
              <a:buChar char="•"/>
              <a:defRPr sz="2800">
                <a:solidFill>
                  <a:srgbClr val="A7053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A70532"/>
                </a:solidFill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A70532"/>
                </a:solidFill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A70532"/>
                </a:solidFill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A70532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A7053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A7053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A7053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A70532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GB" sz="2600" b="1" kern="0" dirty="0" smtClean="0">
                <a:solidFill>
                  <a:schemeClr val="tx1"/>
                </a:solidFill>
              </a:rPr>
              <a:t>Development of Equipment for Testing of Short Term Gas Detector Tubes using ISO 17621</a:t>
            </a:r>
            <a:endParaRPr lang="en-GB" sz="2600" b="1" kern="0" dirty="0">
              <a:solidFill>
                <a:schemeClr val="tx1"/>
              </a:solidFill>
            </a:endParaRPr>
          </a:p>
        </p:txBody>
      </p:sp>
      <p:sp>
        <p:nvSpPr>
          <p:cNvPr id="6" name="Text Placeholder 4"/>
          <p:cNvSpPr txBox="1">
            <a:spLocks/>
          </p:cNvSpPr>
          <p:nvPr/>
        </p:nvSpPr>
        <p:spPr bwMode="auto">
          <a:xfrm>
            <a:off x="4032000" y="3794400"/>
            <a:ext cx="4668838" cy="386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marL="342900" indent="-342900" algn="l" rtl="0" eaLnBrk="0" fontAlgn="base" hangingPunct="0">
              <a:spcBef>
                <a:spcPct val="40000"/>
              </a:spcBef>
              <a:spcAft>
                <a:spcPct val="0"/>
              </a:spcAft>
              <a:buSzPct val="130000"/>
              <a:buChar char="•"/>
              <a:defRPr sz="2800">
                <a:solidFill>
                  <a:srgbClr val="A7053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A70532"/>
                </a:solidFill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A70532"/>
                </a:solidFill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A70532"/>
                </a:solidFill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A70532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A7053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A7053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A7053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A70532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GB" sz="2000" b="1" i="1" kern="0" dirty="0" smtClean="0">
                <a:solidFill>
                  <a:schemeClr val="tx1"/>
                </a:solidFill>
              </a:rPr>
              <a:t>21 May 2019</a:t>
            </a:r>
            <a:endParaRPr lang="en-GB" sz="2000" b="1" i="1" kern="0" dirty="0">
              <a:solidFill>
                <a:schemeClr val="tx1"/>
              </a:solidFill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 bwMode="auto">
          <a:xfrm>
            <a:off x="4032000" y="2858400"/>
            <a:ext cx="4668838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marL="342900" indent="-342900" algn="l" rtl="0" eaLnBrk="0" fontAlgn="base" hangingPunct="0">
              <a:spcBef>
                <a:spcPct val="40000"/>
              </a:spcBef>
              <a:spcAft>
                <a:spcPct val="0"/>
              </a:spcAft>
              <a:buSzPct val="130000"/>
              <a:buChar char="•"/>
              <a:defRPr sz="2800">
                <a:solidFill>
                  <a:srgbClr val="A7053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A70532"/>
                </a:solidFill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A70532"/>
                </a:solidFill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A70532"/>
                </a:solidFill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A70532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A7053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A7053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A7053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A70532"/>
                </a:solidFill>
                <a:latin typeface="+mn-lt"/>
              </a:defRPr>
            </a:lvl9pPr>
          </a:lstStyle>
          <a:p>
            <a:pPr marL="0" indent="0">
              <a:spcBef>
                <a:spcPts val="600"/>
              </a:spcBef>
              <a:buFontTx/>
              <a:buNone/>
              <a:defRPr/>
            </a:pPr>
            <a:r>
              <a:rPr lang="en-GB" sz="2200" b="1" kern="0" dirty="0" smtClean="0"/>
              <a:t>Ian Pengelly</a:t>
            </a:r>
          </a:p>
          <a:p>
            <a:pPr marL="0" indent="0">
              <a:spcBef>
                <a:spcPts val="600"/>
              </a:spcBef>
              <a:buFontTx/>
              <a:buNone/>
              <a:defRPr/>
            </a:pPr>
            <a:r>
              <a:rPr lang="en-GB" sz="2200" b="1" kern="0" dirty="0" smtClean="0"/>
              <a:t>Health &amp; Safety Executive</a:t>
            </a:r>
            <a:endParaRPr lang="en-GB" sz="2200" b="1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cap="small" dirty="0" smtClean="0"/>
              <a:t>Tube Testing - Equipment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1411315"/>
            <a:ext cx="6264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16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Tube testing is carried out in a dynamic test atmosphere comprising:</a:t>
            </a:r>
            <a:endParaRPr lang="en-GB" sz="16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indent="-288000">
              <a:spcAft>
                <a:spcPts val="600"/>
              </a:spcAft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GB" sz="1800" b="1" u="sng" cap="small" dirty="0" smtClean="0">
                <a:solidFill>
                  <a:srgbClr val="A70532"/>
                </a:solidFill>
                <a:latin typeface="Calibri" pitchFamily="34" charset="0"/>
                <a:cs typeface="Arial" charset="0"/>
              </a:rPr>
              <a:t>Test Chamber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0073" y="1872000"/>
            <a:ext cx="3053828" cy="27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2051720" y="1995686"/>
            <a:ext cx="3528392" cy="504056"/>
          </a:xfrm>
          <a:prstGeom prst="straightConnector1">
            <a:avLst/>
          </a:prstGeom>
          <a:ln w="222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57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cap="small" dirty="0" smtClean="0"/>
              <a:t>Tube Testing - Equipment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1411315"/>
            <a:ext cx="651672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en-GB" sz="16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Tube testing is carried out in a dynamic test atmosphere comprising:</a:t>
            </a:r>
          </a:p>
          <a:p>
            <a:pPr indent="-288000">
              <a:spcAft>
                <a:spcPts val="600"/>
              </a:spcAft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GB" sz="1600" b="1" cap="small" dirty="0" smtClean="0">
                <a:latin typeface="Calibri" pitchFamily="34" charset="0"/>
                <a:cs typeface="Arial" charset="0"/>
              </a:rPr>
              <a:t>Test Chamber</a:t>
            </a:r>
          </a:p>
          <a:p>
            <a:pPr indent="-288000">
              <a:spcAft>
                <a:spcPts val="600"/>
              </a:spcAft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GB" sz="1800" b="1" u="sng" cap="small" dirty="0" smtClean="0">
                <a:solidFill>
                  <a:srgbClr val="A70532"/>
                </a:solidFill>
                <a:latin typeface="Calibri" pitchFamily="34" charset="0"/>
                <a:cs typeface="Arial" charset="0"/>
              </a:rPr>
              <a:t>Gas Generation System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491" y="1851670"/>
            <a:ext cx="266429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653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cap="small" dirty="0" smtClean="0"/>
              <a:t>Tube Testing - Equipment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1411315"/>
            <a:ext cx="648072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en-GB" sz="16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Tube testing is carried out in a dynamic test atmosphere comprising:</a:t>
            </a:r>
          </a:p>
          <a:p>
            <a:pPr indent="-288000">
              <a:spcAft>
                <a:spcPts val="600"/>
              </a:spcAft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GB" sz="1600" b="1" cap="small" dirty="0" smtClean="0">
                <a:latin typeface="Calibri" pitchFamily="34" charset="0"/>
                <a:cs typeface="Arial" charset="0"/>
              </a:rPr>
              <a:t>Test Chamber</a:t>
            </a:r>
          </a:p>
          <a:p>
            <a:pPr indent="-288000">
              <a:spcAft>
                <a:spcPts val="600"/>
              </a:spcAft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GB" sz="1600" b="1" cap="small" dirty="0" smtClean="0">
                <a:latin typeface="Calibri" pitchFamily="34" charset="0"/>
                <a:cs typeface="Arial" charset="0"/>
              </a:rPr>
              <a:t>Gas Generation System</a:t>
            </a:r>
          </a:p>
          <a:p>
            <a:pPr indent="-288000"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GB" sz="1800" b="1" u="sng" cap="small" dirty="0" smtClean="0">
                <a:solidFill>
                  <a:srgbClr val="A70532"/>
                </a:solidFill>
                <a:latin typeface="Calibri" pitchFamily="34" charset="0"/>
                <a:cs typeface="Arial" charset="0"/>
              </a:rPr>
              <a:t>Dilution System</a:t>
            </a:r>
          </a:p>
          <a:p>
            <a:pPr marL="288000">
              <a:spcAft>
                <a:spcPts val="600"/>
              </a:spcAft>
              <a:buClr>
                <a:prstClr val="black"/>
              </a:buClr>
            </a:pPr>
            <a:r>
              <a:rPr lang="en-GB" sz="1800" b="1" cap="small" dirty="0">
                <a:solidFill>
                  <a:srgbClr val="A70532"/>
                </a:solidFill>
                <a:latin typeface="Calibri" pitchFamily="34" charset="0"/>
                <a:cs typeface="Arial" charset="0"/>
              </a:rPr>
              <a:t>(</a:t>
            </a:r>
            <a:r>
              <a:rPr lang="en-GB" sz="1800" b="1" cap="small" dirty="0" smtClean="0">
                <a:solidFill>
                  <a:srgbClr val="A70532"/>
                </a:solidFill>
                <a:latin typeface="Calibri" pitchFamily="34" charset="0"/>
                <a:cs typeface="Arial" charset="0"/>
              </a:rPr>
              <a:t>Mass Flow Controllers)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0475" y="1995686"/>
            <a:ext cx="3745832" cy="243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52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cap="small" dirty="0" smtClean="0"/>
              <a:t>Tube Testing - Equipment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1411315"/>
            <a:ext cx="6480720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en-GB" sz="16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Tube testing is carried out in a dynamic test atmosphere comprising:</a:t>
            </a:r>
          </a:p>
          <a:p>
            <a:pPr indent="-288000">
              <a:spcAft>
                <a:spcPts val="600"/>
              </a:spcAft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GB" sz="1600" b="1" cap="small" dirty="0" smtClean="0">
                <a:latin typeface="Calibri" pitchFamily="34" charset="0"/>
                <a:cs typeface="Arial" charset="0"/>
              </a:rPr>
              <a:t>Test Chamber</a:t>
            </a:r>
          </a:p>
          <a:p>
            <a:pPr indent="-288000">
              <a:spcAft>
                <a:spcPts val="600"/>
              </a:spcAft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GB" sz="1600" b="1" cap="small" dirty="0" smtClean="0">
                <a:latin typeface="Calibri" pitchFamily="34" charset="0"/>
                <a:cs typeface="Arial" charset="0"/>
              </a:rPr>
              <a:t>Gas Generation System</a:t>
            </a:r>
          </a:p>
          <a:p>
            <a:pPr indent="-288000"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GB" sz="1600" b="1" cap="small" dirty="0" smtClean="0">
                <a:latin typeface="Calibri" pitchFamily="34" charset="0"/>
                <a:cs typeface="Arial" charset="0"/>
              </a:rPr>
              <a:t>Dilution System</a:t>
            </a:r>
          </a:p>
          <a:p>
            <a:pPr marL="288000">
              <a:spcAft>
                <a:spcPts val="600"/>
              </a:spcAft>
              <a:buClr>
                <a:prstClr val="black"/>
              </a:buClr>
            </a:pPr>
            <a:r>
              <a:rPr lang="en-GB" sz="1600" b="1" cap="small" dirty="0">
                <a:latin typeface="Calibri" pitchFamily="34" charset="0"/>
                <a:cs typeface="Arial" charset="0"/>
              </a:rPr>
              <a:t>(</a:t>
            </a:r>
            <a:r>
              <a:rPr lang="en-GB" sz="1600" b="1" cap="small" dirty="0" smtClean="0">
                <a:latin typeface="Calibri" pitchFamily="34" charset="0"/>
                <a:cs typeface="Arial" charset="0"/>
              </a:rPr>
              <a:t>Mass Flow Controllers)</a:t>
            </a:r>
          </a:p>
          <a:p>
            <a:pPr indent="-288000"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GB" sz="1800" b="1" u="sng" cap="small" dirty="0" smtClean="0">
                <a:solidFill>
                  <a:srgbClr val="A70532"/>
                </a:solidFill>
                <a:latin typeface="Calibri" pitchFamily="34" charset="0"/>
                <a:cs typeface="Arial" charset="0"/>
              </a:rPr>
              <a:t>Temperature Control System</a:t>
            </a:r>
          </a:p>
          <a:p>
            <a:pPr marL="288000">
              <a:spcAft>
                <a:spcPts val="600"/>
              </a:spcAft>
              <a:buClr>
                <a:prstClr val="black"/>
              </a:buClr>
            </a:pPr>
            <a:r>
              <a:rPr lang="en-GB" sz="1800" b="1" cap="small" dirty="0" smtClean="0">
                <a:solidFill>
                  <a:srgbClr val="A70532"/>
                </a:solidFill>
                <a:latin typeface="Calibri" pitchFamily="34" charset="0"/>
                <a:cs typeface="Arial" charset="0"/>
              </a:rPr>
              <a:t>(Thermostatic Oven)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9" r="1388"/>
          <a:stretch/>
        </p:blipFill>
        <p:spPr>
          <a:xfrm rot="16200000">
            <a:off x="4960106" y="2127442"/>
            <a:ext cx="2888749" cy="2368814"/>
          </a:xfrm>
          <a:prstGeom prst="rect">
            <a:avLst/>
          </a:prstGeom>
          <a:scene3d>
            <a:camera prst="orthographicFront">
              <a:rot lat="0" lon="3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83988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cap="small" dirty="0" smtClean="0"/>
              <a:t>Tube Testing - Equipment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1411315"/>
            <a:ext cx="655272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en-GB" sz="16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Tube testing is carried out in a dynamic test atmosphere comprising:</a:t>
            </a:r>
          </a:p>
          <a:p>
            <a:pPr indent="-288000">
              <a:spcAft>
                <a:spcPts val="600"/>
              </a:spcAft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GB" sz="1600" b="1" cap="small" dirty="0" smtClean="0">
                <a:latin typeface="Calibri" pitchFamily="34" charset="0"/>
                <a:cs typeface="Arial" charset="0"/>
              </a:rPr>
              <a:t>Test Chamber</a:t>
            </a:r>
          </a:p>
          <a:p>
            <a:pPr indent="-288000">
              <a:spcAft>
                <a:spcPts val="600"/>
              </a:spcAft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GB" sz="1600" b="1" cap="small" dirty="0" smtClean="0">
                <a:latin typeface="Calibri" pitchFamily="34" charset="0"/>
                <a:cs typeface="Arial" charset="0"/>
              </a:rPr>
              <a:t>Gas Generation System</a:t>
            </a:r>
          </a:p>
          <a:p>
            <a:pPr indent="-288000"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GB" sz="1600" b="1" cap="small" dirty="0" smtClean="0">
                <a:latin typeface="Calibri" pitchFamily="34" charset="0"/>
                <a:cs typeface="Arial" charset="0"/>
              </a:rPr>
              <a:t>Dilution System</a:t>
            </a:r>
          </a:p>
          <a:p>
            <a:pPr marL="288000">
              <a:spcAft>
                <a:spcPts val="600"/>
              </a:spcAft>
              <a:buClr>
                <a:prstClr val="black"/>
              </a:buClr>
            </a:pPr>
            <a:r>
              <a:rPr lang="en-GB" sz="1600" b="1" cap="small" dirty="0">
                <a:latin typeface="Calibri" pitchFamily="34" charset="0"/>
                <a:cs typeface="Arial" charset="0"/>
              </a:rPr>
              <a:t>(</a:t>
            </a:r>
            <a:r>
              <a:rPr lang="en-GB" sz="1600" b="1" cap="small" dirty="0" smtClean="0">
                <a:latin typeface="Calibri" pitchFamily="34" charset="0"/>
                <a:cs typeface="Arial" charset="0"/>
              </a:rPr>
              <a:t>Mass Flow Controllers)</a:t>
            </a:r>
          </a:p>
          <a:p>
            <a:pPr indent="-288000"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GB" sz="1600" b="1" cap="small" dirty="0" smtClean="0">
                <a:latin typeface="Calibri" pitchFamily="34" charset="0"/>
                <a:cs typeface="Arial" charset="0"/>
              </a:rPr>
              <a:t>Temperature Control System</a:t>
            </a:r>
          </a:p>
          <a:p>
            <a:pPr marL="288000">
              <a:spcAft>
                <a:spcPts val="600"/>
              </a:spcAft>
              <a:buClr>
                <a:prstClr val="black"/>
              </a:buClr>
            </a:pPr>
            <a:r>
              <a:rPr lang="en-GB" sz="1600" b="1" cap="small" dirty="0" smtClean="0">
                <a:latin typeface="Calibri" pitchFamily="34" charset="0"/>
                <a:cs typeface="Arial" charset="0"/>
              </a:rPr>
              <a:t>(Thermostatic Oven)</a:t>
            </a:r>
          </a:p>
          <a:p>
            <a:pPr indent="-288000">
              <a:spcAft>
                <a:spcPts val="0"/>
              </a:spcAft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GB" sz="1800" b="1" u="sng" cap="small" dirty="0" smtClean="0">
                <a:solidFill>
                  <a:srgbClr val="A70532"/>
                </a:solidFill>
                <a:latin typeface="Calibri" pitchFamily="34" charset="0"/>
                <a:cs typeface="Arial" charset="0"/>
              </a:rPr>
              <a:t>Humidity Control System</a:t>
            </a:r>
          </a:p>
          <a:p>
            <a:pPr marL="288000" lvl="0">
              <a:spcAft>
                <a:spcPts val="600"/>
              </a:spcAft>
              <a:buClr>
                <a:prstClr val="black"/>
              </a:buClr>
            </a:pPr>
            <a:r>
              <a:rPr lang="en-GB" sz="1800" b="1" cap="small" dirty="0" smtClean="0">
                <a:solidFill>
                  <a:srgbClr val="A70532"/>
                </a:solidFill>
                <a:latin typeface="Calibri" pitchFamily="34" charset="0"/>
                <a:cs typeface="Arial" charset="0"/>
              </a:rPr>
              <a:t>(Humidifier)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00" y="1872000"/>
            <a:ext cx="3052914" cy="27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3131840" y="3363838"/>
            <a:ext cx="4032448" cy="360040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75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cap="small" dirty="0" smtClean="0"/>
              <a:t>Tube Testing - Equipment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1411315"/>
            <a:ext cx="6840760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en-GB" sz="16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Tube testing is carried out in a dynamic test atmosphere comprising:</a:t>
            </a:r>
          </a:p>
          <a:p>
            <a:pPr indent="-288000">
              <a:spcAft>
                <a:spcPts val="600"/>
              </a:spcAft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GB" sz="1600" b="1" cap="small" dirty="0" smtClean="0">
                <a:latin typeface="Calibri" pitchFamily="34" charset="0"/>
                <a:cs typeface="Arial" charset="0"/>
              </a:rPr>
              <a:t>Test Chamber</a:t>
            </a:r>
          </a:p>
          <a:p>
            <a:pPr indent="-288000">
              <a:spcAft>
                <a:spcPts val="600"/>
              </a:spcAft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GB" sz="1600" b="1" cap="small" dirty="0" smtClean="0">
                <a:latin typeface="Calibri" pitchFamily="34" charset="0"/>
                <a:cs typeface="Arial" charset="0"/>
              </a:rPr>
              <a:t>Gas Generation System</a:t>
            </a:r>
          </a:p>
          <a:p>
            <a:pPr indent="-288000"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GB" sz="1600" b="1" cap="small" dirty="0" smtClean="0">
                <a:latin typeface="Calibri" pitchFamily="34" charset="0"/>
                <a:cs typeface="Arial" charset="0"/>
              </a:rPr>
              <a:t>Dilution System</a:t>
            </a:r>
          </a:p>
          <a:p>
            <a:pPr marL="288000">
              <a:spcAft>
                <a:spcPts val="600"/>
              </a:spcAft>
              <a:buClr>
                <a:prstClr val="black"/>
              </a:buClr>
            </a:pPr>
            <a:r>
              <a:rPr lang="en-GB" sz="1600" b="1" cap="small" dirty="0">
                <a:latin typeface="Calibri" pitchFamily="34" charset="0"/>
                <a:cs typeface="Arial" charset="0"/>
              </a:rPr>
              <a:t>(</a:t>
            </a:r>
            <a:r>
              <a:rPr lang="en-GB" sz="1600" b="1" cap="small" dirty="0" smtClean="0">
                <a:latin typeface="Calibri" pitchFamily="34" charset="0"/>
                <a:cs typeface="Arial" charset="0"/>
              </a:rPr>
              <a:t>Mass Flow Controllers)</a:t>
            </a:r>
          </a:p>
          <a:p>
            <a:pPr indent="-288000"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GB" sz="1600" b="1" cap="small" dirty="0" smtClean="0">
                <a:latin typeface="Calibri" pitchFamily="34" charset="0"/>
                <a:cs typeface="Arial" charset="0"/>
              </a:rPr>
              <a:t>Temperature Control System</a:t>
            </a:r>
          </a:p>
          <a:p>
            <a:pPr marL="288000">
              <a:spcAft>
                <a:spcPts val="600"/>
              </a:spcAft>
              <a:buClr>
                <a:prstClr val="black"/>
              </a:buClr>
            </a:pPr>
            <a:r>
              <a:rPr lang="en-GB" sz="1600" b="1" cap="small" dirty="0" smtClean="0">
                <a:latin typeface="Calibri" pitchFamily="34" charset="0"/>
                <a:cs typeface="Arial" charset="0"/>
              </a:rPr>
              <a:t>(Thermostatic Oven)</a:t>
            </a:r>
          </a:p>
          <a:p>
            <a:pPr indent="-288000">
              <a:spcAft>
                <a:spcPts val="0"/>
              </a:spcAft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GB" sz="1600" b="1" cap="small" dirty="0" smtClean="0">
                <a:latin typeface="Calibri" pitchFamily="34" charset="0"/>
                <a:cs typeface="Arial" charset="0"/>
              </a:rPr>
              <a:t>Humidity Control System</a:t>
            </a:r>
          </a:p>
          <a:p>
            <a:pPr marL="288000" lvl="0">
              <a:spcAft>
                <a:spcPts val="600"/>
              </a:spcAft>
              <a:buClr>
                <a:prstClr val="black"/>
              </a:buClr>
            </a:pPr>
            <a:r>
              <a:rPr lang="en-GB" sz="1600" b="1" cap="small" dirty="0" smtClean="0">
                <a:latin typeface="Calibri" pitchFamily="34" charset="0"/>
                <a:cs typeface="Arial" charset="0"/>
              </a:rPr>
              <a:t>(Humidifier)</a:t>
            </a:r>
          </a:p>
          <a:p>
            <a:pPr indent="-288000"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GB" sz="1800" b="1" u="sng" cap="small" dirty="0" smtClean="0">
                <a:solidFill>
                  <a:srgbClr val="A70532"/>
                </a:solidFill>
                <a:latin typeface="Calibri" pitchFamily="34" charset="0"/>
                <a:cs typeface="Arial" charset="0"/>
              </a:rPr>
              <a:t>Independent Means of Verifying</a:t>
            </a:r>
            <a:r>
              <a:rPr lang="en-GB" sz="1800" b="1" u="sng" cap="small" dirty="0">
                <a:solidFill>
                  <a:srgbClr val="A70532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GB" sz="1800" b="1" u="sng" cap="small" dirty="0" smtClean="0">
                <a:solidFill>
                  <a:srgbClr val="A70532"/>
                </a:solidFill>
                <a:latin typeface="Calibri" pitchFamily="34" charset="0"/>
                <a:cs typeface="Arial" charset="0"/>
              </a:rPr>
              <a:t>Concentration</a:t>
            </a:r>
          </a:p>
          <a:p>
            <a:pPr marL="288000"/>
            <a:r>
              <a:rPr lang="en-GB" sz="1800" b="1" cap="small" dirty="0" smtClean="0">
                <a:solidFill>
                  <a:srgbClr val="A70532"/>
                </a:solidFill>
                <a:latin typeface="Calibri" pitchFamily="34" charset="0"/>
                <a:cs typeface="Arial" charset="0"/>
              </a:rPr>
              <a:t>(Real Time Devices; Sorbent Tubes)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2" t="23645" r="4313" b="25828"/>
          <a:stretch/>
        </p:blipFill>
        <p:spPr>
          <a:xfrm rot="16200000">
            <a:off x="5438077" y="2596285"/>
            <a:ext cx="2412000" cy="1030987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346" y="1889633"/>
            <a:ext cx="1055676" cy="19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50" t="36236" r="4273" b="18564"/>
          <a:stretch/>
        </p:blipFill>
        <p:spPr bwMode="auto">
          <a:xfrm>
            <a:off x="7236296" y="1529634"/>
            <a:ext cx="1433822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38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95686"/>
            <a:ext cx="2403980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cap="small" dirty="0" smtClean="0"/>
              <a:t>Gas Generation Methods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528" y="2124000"/>
            <a:ext cx="2609230" cy="21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0" y="2052000"/>
            <a:ext cx="2517775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64000" y="144000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cap="small" dirty="0" smtClean="0">
                <a:latin typeface="Calibri" panose="020F0502020204030204" pitchFamily="34" charset="0"/>
              </a:rPr>
              <a:t>2. </a:t>
            </a:r>
            <a:r>
              <a:rPr lang="en-GB" sz="1800" b="1" u="sng" cap="small" dirty="0" smtClean="0">
                <a:latin typeface="Calibri" panose="020F0502020204030204" pitchFamily="34" charset="0"/>
              </a:rPr>
              <a:t>Bottled Gases</a:t>
            </a:r>
            <a:endParaRPr lang="en-GB" sz="1800" b="1" u="sng" cap="small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74731" y="144000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cap="small" dirty="0">
                <a:latin typeface="Calibri" panose="020F0502020204030204" pitchFamily="34" charset="0"/>
              </a:rPr>
              <a:t>3</a:t>
            </a:r>
            <a:r>
              <a:rPr lang="en-GB" sz="1800" b="1" cap="small" dirty="0" smtClean="0">
                <a:latin typeface="Calibri" panose="020F0502020204030204" pitchFamily="34" charset="0"/>
              </a:rPr>
              <a:t>. </a:t>
            </a:r>
            <a:r>
              <a:rPr lang="en-GB" sz="1800" b="1" u="sng" cap="small" dirty="0" smtClean="0">
                <a:latin typeface="Calibri" panose="020F0502020204030204" pitchFamily="34" charset="0"/>
              </a:rPr>
              <a:t>Permeation / Diffusion</a:t>
            </a:r>
          </a:p>
          <a:p>
            <a:pPr algn="ctr"/>
            <a:r>
              <a:rPr lang="en-GB" sz="1800" b="1" u="sng" cap="small" dirty="0" smtClean="0">
                <a:latin typeface="Calibri" panose="020F0502020204030204" pitchFamily="34" charset="0"/>
              </a:rPr>
              <a:t>Tubes</a:t>
            </a:r>
            <a:endParaRPr lang="en-GB" sz="1800" b="1" u="sng" cap="small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440000"/>
            <a:ext cx="2076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cap="small" dirty="0" smtClean="0">
                <a:latin typeface="Calibri" panose="020F0502020204030204" pitchFamily="34" charset="0"/>
              </a:rPr>
              <a:t>1. </a:t>
            </a:r>
            <a:r>
              <a:rPr lang="en-GB" sz="1800" b="1" u="sng" cap="small" dirty="0" smtClean="0">
                <a:latin typeface="Calibri" panose="020F0502020204030204" pitchFamily="34" charset="0"/>
              </a:rPr>
              <a:t>Syringe Injection</a:t>
            </a:r>
            <a:endParaRPr lang="en-GB" sz="1800" b="1" u="sng" cap="small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16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cap="small" dirty="0" smtClean="0"/>
              <a:t>Gas Generation Methods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528" y="2124000"/>
            <a:ext cx="2609230" cy="21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1440000"/>
            <a:ext cx="2076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cap="small" dirty="0" smtClean="0">
                <a:latin typeface="Calibri" panose="020F0502020204030204" pitchFamily="34" charset="0"/>
              </a:rPr>
              <a:t>1. </a:t>
            </a:r>
            <a:r>
              <a:rPr lang="en-GB" sz="1800" b="1" u="sng" cap="small" dirty="0" smtClean="0">
                <a:latin typeface="Calibri" panose="020F0502020204030204" pitchFamily="34" charset="0"/>
              </a:rPr>
              <a:t>Syringe Injection</a:t>
            </a:r>
            <a:endParaRPr lang="en-GB" sz="1800" b="1" u="sng" cap="small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7904" y="1809332"/>
            <a:ext cx="4896544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80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b="1" smtClean="0">
                <a:latin typeface="Calibri" pitchFamily="34" charset="0"/>
                <a:cs typeface="Arial" charset="0"/>
              </a:rPr>
              <a:t>Can be used over a range of concentrations</a:t>
            </a:r>
            <a:endParaRPr lang="en-GB" sz="1600" b="1" dirty="0" smtClean="0">
              <a:latin typeface="Calibri" pitchFamily="34" charset="0"/>
              <a:cs typeface="Arial" charset="0"/>
            </a:endParaRPr>
          </a:p>
          <a:p>
            <a:pPr lvl="0" indent="-288000"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600" b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Good for volatile compounds,</a:t>
            </a:r>
          </a:p>
          <a:p>
            <a:pPr marL="292608" lvl="0">
              <a:spcAft>
                <a:spcPts val="600"/>
              </a:spcAft>
              <a:buClr>
                <a:srgbClr val="000000"/>
              </a:buClr>
            </a:pPr>
            <a:r>
              <a:rPr lang="en-GB" sz="1600" b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e.g. </a:t>
            </a:r>
            <a:r>
              <a:rPr lang="en-GB" sz="1600" b="1" cap="small" smtClean="0">
                <a:solidFill>
                  <a:srgbClr val="A70532"/>
                </a:solidFill>
                <a:latin typeface="Calibri" pitchFamily="34" charset="0"/>
                <a:cs typeface="Arial" charset="0"/>
              </a:rPr>
              <a:t>Benzene</a:t>
            </a:r>
            <a:r>
              <a:rPr lang="en-GB" sz="1600" b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and </a:t>
            </a:r>
            <a:r>
              <a:rPr lang="en-GB" sz="1600" b="1" cap="small" smtClean="0">
                <a:solidFill>
                  <a:srgbClr val="A70532"/>
                </a:solidFill>
                <a:latin typeface="Calibri" pitchFamily="34" charset="0"/>
                <a:cs typeface="Arial" charset="0"/>
              </a:rPr>
              <a:t>Trichloroethylene</a:t>
            </a:r>
            <a:endParaRPr lang="en-GB" sz="1600" b="1" cap="small" dirty="0">
              <a:solidFill>
                <a:srgbClr val="A70532"/>
              </a:solidFill>
              <a:latin typeface="Calibri" pitchFamily="34" charset="0"/>
              <a:cs typeface="Arial" charset="0"/>
            </a:endParaRPr>
          </a:p>
          <a:p>
            <a:pPr lvl="0" indent="-288000"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600" b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Good for multicomponent liquids</a:t>
            </a:r>
          </a:p>
          <a:p>
            <a:pPr marL="292608" lvl="0" indent="-288000"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600" b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Requires the use of a heated injection port (and other accessories)</a:t>
            </a:r>
          </a:p>
          <a:p>
            <a:pPr marL="292608" lvl="0" indent="-288000"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600" b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Not suitable for very volatile liquids or analytes that are gaseous at room temperature,</a:t>
            </a:r>
          </a:p>
          <a:p>
            <a:pPr marL="292608" lvl="0">
              <a:spcAft>
                <a:spcPts val="600"/>
              </a:spcAft>
              <a:buClr>
                <a:srgbClr val="000000"/>
              </a:buClr>
            </a:pPr>
            <a:r>
              <a:rPr lang="en-GB" sz="1600" b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e.g. </a:t>
            </a:r>
            <a:r>
              <a:rPr lang="en-GB" sz="1600" b="1" cap="small" smtClean="0">
                <a:solidFill>
                  <a:srgbClr val="A70532"/>
                </a:solidFill>
                <a:latin typeface="Calibri" pitchFamily="34" charset="0"/>
                <a:cs typeface="Arial" charset="0"/>
              </a:rPr>
              <a:t>Sulfur Dioxide </a:t>
            </a:r>
            <a:r>
              <a:rPr lang="en-GB" sz="1600" b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and </a:t>
            </a:r>
            <a:r>
              <a:rPr lang="en-GB" sz="1600" b="1" cap="small" smtClean="0">
                <a:solidFill>
                  <a:srgbClr val="A70532"/>
                </a:solidFill>
                <a:latin typeface="Calibri" pitchFamily="34" charset="0"/>
                <a:cs typeface="Arial" charset="0"/>
              </a:rPr>
              <a:t>Ammonia</a:t>
            </a:r>
            <a:endParaRPr lang="en-GB" sz="1600" b="1" cap="small" dirty="0">
              <a:solidFill>
                <a:srgbClr val="A70532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33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95686"/>
            <a:ext cx="2403980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cap="small" dirty="0" smtClean="0"/>
              <a:t>Gas Generation Methods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64000" y="144000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cap="small" dirty="0" smtClean="0">
                <a:latin typeface="Calibri" panose="020F0502020204030204" pitchFamily="34" charset="0"/>
              </a:rPr>
              <a:t>2. </a:t>
            </a:r>
            <a:r>
              <a:rPr lang="en-GB" sz="1800" b="1" u="sng" cap="small" dirty="0" smtClean="0">
                <a:latin typeface="Calibri" panose="020F0502020204030204" pitchFamily="34" charset="0"/>
              </a:rPr>
              <a:t>Bottled Gases</a:t>
            </a:r>
            <a:endParaRPr lang="en-GB" sz="1800" b="1" u="sng" cap="small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1995686"/>
            <a:ext cx="26642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216000"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216000" algn="l"/>
              </a:tabLst>
            </a:pPr>
            <a:r>
              <a:rPr lang="en-GB" sz="16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Least flexible option</a:t>
            </a:r>
            <a:endParaRPr lang="en-GB" sz="16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lvl="0" indent="-216000"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216000" algn="l"/>
              </a:tabLst>
            </a:pPr>
            <a:r>
              <a:rPr lang="en-GB" sz="16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Can be (very) expensive</a:t>
            </a:r>
          </a:p>
          <a:p>
            <a:pPr lvl="0" indent="-216000"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216000" algn="l"/>
              </a:tabLst>
            </a:pPr>
            <a:r>
              <a:rPr lang="en-GB" sz="16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Limited capacity (life)</a:t>
            </a:r>
            <a:endParaRPr lang="en-GB" sz="16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lvl="0" indent="-216000"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216000" algn="l"/>
              </a:tabLst>
            </a:pPr>
            <a:r>
              <a:rPr lang="en-GB" sz="16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Large cylinders are bulky</a:t>
            </a:r>
            <a:endParaRPr lang="en-GB" sz="16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lvl="0" indent="-216000"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216000" algn="l"/>
              </a:tabLst>
            </a:pPr>
            <a:r>
              <a:rPr lang="en-GB" sz="16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Some safety issues when 	used </a:t>
            </a:r>
            <a:r>
              <a:rPr lang="en-GB" sz="16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in </a:t>
            </a:r>
            <a:r>
              <a:rPr lang="en-GB" sz="16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 laboratory 	environment</a:t>
            </a:r>
            <a:endParaRPr lang="en-GB" sz="16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12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cap="small" dirty="0" smtClean="0"/>
              <a:t>Gas Generation Methods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0" y="2052000"/>
            <a:ext cx="2517775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74731" y="144000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cap="small" dirty="0">
                <a:latin typeface="Calibri" panose="020F0502020204030204" pitchFamily="34" charset="0"/>
              </a:rPr>
              <a:t>3</a:t>
            </a:r>
            <a:r>
              <a:rPr lang="en-GB" sz="1800" b="1" cap="small" dirty="0" smtClean="0">
                <a:latin typeface="Calibri" panose="020F0502020204030204" pitchFamily="34" charset="0"/>
              </a:rPr>
              <a:t>. </a:t>
            </a:r>
            <a:r>
              <a:rPr lang="en-GB" sz="1800" b="1" u="sng" cap="small" dirty="0" smtClean="0">
                <a:latin typeface="Calibri" panose="020F0502020204030204" pitchFamily="34" charset="0"/>
              </a:rPr>
              <a:t>Permeation / Diffusion</a:t>
            </a:r>
          </a:p>
          <a:p>
            <a:pPr algn="ctr"/>
            <a:r>
              <a:rPr lang="en-GB" sz="1800" b="1" u="sng" cap="small" dirty="0" smtClean="0">
                <a:latin typeface="Calibri" panose="020F0502020204030204" pitchFamily="34" charset="0"/>
              </a:rPr>
              <a:t>Tubes</a:t>
            </a:r>
            <a:endParaRPr lang="en-GB" sz="1800" b="1" u="sng" cap="small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9360" y="1563638"/>
            <a:ext cx="576064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80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b="1" dirty="0" smtClean="0">
                <a:latin typeface="Calibri" pitchFamily="34" charset="0"/>
                <a:cs typeface="Arial" charset="0"/>
              </a:rPr>
              <a:t>Suitable for a wide </a:t>
            </a:r>
            <a:r>
              <a:rPr lang="en-GB" sz="1600" b="1" dirty="0">
                <a:latin typeface="Calibri" pitchFamily="34" charset="0"/>
                <a:cs typeface="Arial" charset="0"/>
              </a:rPr>
              <a:t>r</a:t>
            </a:r>
            <a:r>
              <a:rPr lang="en-GB" sz="1600" b="1" dirty="0" smtClean="0">
                <a:latin typeface="Calibri" pitchFamily="34" charset="0"/>
                <a:cs typeface="Arial" charset="0"/>
              </a:rPr>
              <a:t>ange of test compounds</a:t>
            </a:r>
          </a:p>
          <a:p>
            <a:pPr lvl="0" indent="-288000"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Incorporates flow and temperature control</a:t>
            </a:r>
          </a:p>
          <a:p>
            <a:pPr lvl="0" indent="-288000"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Good stability, simple to use and reproducible</a:t>
            </a:r>
            <a:endParaRPr lang="en-GB" sz="1600" b="1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lvl="0" indent="-285750"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600" b="1" u="sng" cap="small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Permeation Tubes</a:t>
            </a:r>
          </a:p>
          <a:p>
            <a:pPr marL="573750" lvl="0" indent="-285750"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Used for compounds that are </a:t>
            </a:r>
            <a:r>
              <a:rPr lang="en-GB" sz="1600" b="1" cap="small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Gases </a:t>
            </a:r>
            <a:r>
              <a:rPr lang="en-GB" sz="16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at room temp.</a:t>
            </a:r>
          </a:p>
          <a:p>
            <a:pPr marL="573750" lvl="0" indent="-285750"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e.g. </a:t>
            </a:r>
            <a:r>
              <a:rPr lang="en-GB" sz="1600" b="1" cap="small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Sulfur Dioxide</a:t>
            </a:r>
            <a:r>
              <a:rPr lang="en-GB" sz="16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and </a:t>
            </a:r>
            <a:r>
              <a:rPr lang="en-GB" sz="1600" b="1" cap="small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Ammonia</a:t>
            </a:r>
            <a:endParaRPr lang="en-GB" sz="1800" b="1" cap="small" dirty="0">
              <a:solidFill>
                <a:srgbClr val="C00000"/>
              </a:solidFill>
              <a:latin typeface="Calibri" pitchFamily="34" charset="0"/>
              <a:cs typeface="Arial" charset="0"/>
            </a:endParaRPr>
          </a:p>
          <a:p>
            <a:pPr lvl="0" indent="-288000"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600" b="1" u="sng" cap="small" dirty="0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Diffusion Tubes</a:t>
            </a:r>
          </a:p>
          <a:p>
            <a:pPr marL="573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Used for compounds that are </a:t>
            </a:r>
            <a:r>
              <a:rPr lang="en-GB" sz="1600" b="1" cap="small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L</a:t>
            </a:r>
            <a:r>
              <a:rPr lang="en-GB" sz="1600" b="1" cap="small" dirty="0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iquids </a:t>
            </a:r>
            <a:r>
              <a:rPr lang="en-GB" sz="16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at room temp.</a:t>
            </a:r>
          </a:p>
          <a:p>
            <a:pPr marL="573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e.g. </a:t>
            </a:r>
            <a:r>
              <a:rPr lang="en-GB" sz="1600" b="1" cap="small" dirty="0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Benzene</a:t>
            </a:r>
            <a:r>
              <a:rPr lang="en-GB" sz="16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and </a:t>
            </a:r>
            <a:r>
              <a:rPr lang="en-GB" sz="1600" b="1" cap="small" dirty="0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Trichloroethylene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200" y="2066400"/>
            <a:ext cx="284162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200" y="2066400"/>
            <a:ext cx="2846387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339" y="2067256"/>
            <a:ext cx="3243263" cy="271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79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cap="small" dirty="0" smtClean="0"/>
              <a:t>Content</a:t>
            </a:r>
            <a:endParaRPr lang="en-US" altLang="en-US" cap="small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755576" y="1450952"/>
            <a:ext cx="4500073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16000"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Testing of Gas Detector Tubes</a:t>
            </a:r>
            <a:endParaRPr lang="en-GB" sz="2000" b="1" dirty="0" smtClean="0">
              <a:solidFill>
                <a:srgbClr val="C00000"/>
              </a:solidFill>
              <a:latin typeface="Calibri" pitchFamily="34" charset="0"/>
              <a:cs typeface="Arial" charset="0"/>
            </a:endParaRPr>
          </a:p>
          <a:p>
            <a:pPr marL="216000" indent="-216000"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Product description</a:t>
            </a:r>
            <a:endParaRPr lang="en-GB" sz="2000" b="1" dirty="0" smtClean="0">
              <a:solidFill>
                <a:srgbClr val="C00000"/>
              </a:solidFill>
              <a:latin typeface="Calibri" pitchFamily="34" charset="0"/>
              <a:cs typeface="Arial" charset="0"/>
            </a:endParaRPr>
          </a:p>
          <a:p>
            <a:pPr indent="-216000"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Test Method (ISO 17621:2015)</a:t>
            </a:r>
            <a:endParaRPr lang="en-GB" sz="2000" b="1" dirty="0" smtClean="0">
              <a:solidFill>
                <a:srgbClr val="C00000"/>
              </a:solidFill>
              <a:latin typeface="Calibri" pitchFamily="34" charset="0"/>
              <a:cs typeface="Arial" charset="0"/>
            </a:endParaRPr>
          </a:p>
          <a:p>
            <a:pPr marL="216000" indent="-216000"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Test Equipment</a:t>
            </a:r>
          </a:p>
          <a:p>
            <a:pPr marL="216000" indent="-216000"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Test Parameters</a:t>
            </a:r>
          </a:p>
          <a:p>
            <a:pPr marL="216000" indent="-216000"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Calculation of Results</a:t>
            </a:r>
          </a:p>
          <a:p>
            <a:pPr marL="216000" indent="-216000"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Summary and Conclusions</a:t>
            </a:r>
            <a:endParaRPr lang="en-GB" sz="2000" b="1" dirty="0" smtClean="0">
              <a:solidFill>
                <a:srgbClr val="C0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64089" y="1570585"/>
            <a:ext cx="2749108" cy="2700000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45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cap="small" dirty="0" smtClean="0"/>
              <a:t>Dynamic Test Atmosphere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" t="19809" r="3242" b="16858"/>
          <a:stretch/>
        </p:blipFill>
        <p:spPr bwMode="auto">
          <a:xfrm>
            <a:off x="1116000" y="1368000"/>
            <a:ext cx="6705000" cy="34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08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cap="small" dirty="0" smtClean="0"/>
              <a:t>How to Vary Concentration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123117"/>
              </p:ext>
            </p:extLst>
          </p:nvPr>
        </p:nvGraphicFramePr>
        <p:xfrm>
          <a:off x="1080000" y="1512000"/>
          <a:ext cx="6804000" cy="3096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2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4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4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4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4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64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Ammonia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</a:t>
                      </a: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2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3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4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5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6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NH</a:t>
                      </a:r>
                      <a:r>
                        <a:rPr lang="en-GB" sz="12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(ppm)*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 (°C)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RH (%)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MFC 1 (l/min</a:t>
                      </a:r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 - Dry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1.33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3.35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1.38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0.35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MFC 2 (l/min</a:t>
                      </a:r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 - Wet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1.33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3.35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0.35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1.38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(l/min)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2.66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6.70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1.73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1.73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Flow</a:t>
                      </a:r>
                      <a:r>
                        <a:rPr lang="en-GB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Ratio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3.97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3.94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600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 = Based on the stated Permeation Rate of Ammonia</a:t>
                      </a:r>
                      <a:r>
                        <a:rPr lang="en-GB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from four 10 cm tubes at 35°C, of 94.3 µg/min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40152" y="1847243"/>
            <a:ext cx="2664296" cy="584775"/>
          </a:xfrm>
          <a:prstGeom prst="rect">
            <a:avLst/>
          </a:prstGeom>
          <a:solidFill>
            <a:srgbClr val="A70532"/>
          </a:solidFill>
          <a:ln w="25400">
            <a:solidFill>
              <a:srgbClr val="A705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Change total flow but keep wet:dry flow ratio constant</a:t>
            </a:r>
            <a:endParaRPr lang="en-GB" sz="1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148064" y="2420399"/>
            <a:ext cx="799424" cy="1303479"/>
          </a:xfrm>
          <a:prstGeom prst="straightConnector1">
            <a:avLst/>
          </a:prstGeom>
          <a:ln w="25400">
            <a:solidFill>
              <a:srgbClr val="A7053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4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cap="small" dirty="0" smtClean="0"/>
              <a:t>How to Vary Relative Humidity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932215"/>
              </p:ext>
            </p:extLst>
          </p:nvPr>
        </p:nvGraphicFramePr>
        <p:xfrm>
          <a:off x="1080000" y="1512000"/>
          <a:ext cx="6804000" cy="3096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2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4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4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4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4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64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Ammonia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</a:t>
                      </a: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2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3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4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5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 6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NH</a:t>
                      </a:r>
                      <a:r>
                        <a:rPr lang="en-GB" sz="12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(ppm)*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 (°C)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RH (%)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MFC 1 (l/min</a:t>
                      </a:r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 - Dry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1.33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3.35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1.38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0.35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MFC 2 (l/min</a:t>
                      </a:r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 - Wet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1.33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3.35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0.35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1.38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(l/min)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2.66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6.70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1.73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1.73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Flow</a:t>
                      </a:r>
                      <a:r>
                        <a:rPr lang="en-GB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Ratio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3.97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3.94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600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 = Based on the stated Permeation Rate of Ammonia</a:t>
                      </a:r>
                      <a:r>
                        <a:rPr lang="en-GB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from four 10 cm tubes at 35°C, of 94.3 µg/min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67744" y="2355726"/>
            <a:ext cx="2664296" cy="584775"/>
          </a:xfrm>
          <a:prstGeom prst="rect">
            <a:avLst/>
          </a:prstGeom>
          <a:solidFill>
            <a:srgbClr val="A70532"/>
          </a:solidFill>
          <a:ln w="25400">
            <a:solidFill>
              <a:srgbClr val="A705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Change wet:dry flow ratio but keep total flow constant</a:t>
            </a:r>
            <a:endParaRPr lang="en-GB" sz="1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932040" y="2940501"/>
            <a:ext cx="504056" cy="783377"/>
          </a:xfrm>
          <a:prstGeom prst="straightConnector1">
            <a:avLst/>
          </a:prstGeom>
          <a:ln w="25400">
            <a:solidFill>
              <a:srgbClr val="A7053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21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cap="small" dirty="0" smtClean="0"/>
              <a:t>Dynamic Test Atmosphere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3568" y="1275606"/>
            <a:ext cx="7942595" cy="34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00" y="1242000"/>
            <a:ext cx="7656513" cy="349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5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cap="small" dirty="0" smtClean="0"/>
              <a:t>Test Atmospheres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00" y="1332000"/>
            <a:ext cx="5516479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942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cap="small" dirty="0" smtClean="0"/>
              <a:t>Additional Test Parameters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1440000"/>
            <a:ext cx="51125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lvl="0" indent="-216000">
              <a:spcAft>
                <a:spcPts val="1200"/>
              </a:spcAft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A70532"/>
                </a:solidFill>
                <a:latin typeface="Calibri" pitchFamily="34" charset="0"/>
                <a:cs typeface="Arial" charset="0"/>
              </a:rPr>
              <a:t>10 tubes</a:t>
            </a:r>
            <a:r>
              <a:rPr lang="en-GB" sz="16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GB" sz="16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used in each test</a:t>
            </a:r>
          </a:p>
          <a:p>
            <a:pPr marL="216000" lvl="0" indent="-216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Tubes tested following the manufacturer </a:t>
            </a:r>
            <a:r>
              <a:rPr lang="en-GB" sz="1600" b="1" dirty="0">
                <a:solidFill>
                  <a:srgbClr val="A70532"/>
                </a:solidFill>
                <a:latin typeface="Calibri" pitchFamily="34" charset="0"/>
                <a:cs typeface="Arial" charset="0"/>
              </a:rPr>
              <a:t>‘Instructions for Use’</a:t>
            </a:r>
          </a:p>
          <a:p>
            <a:pPr marL="216000" lvl="0" indent="-216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Tubes conditioned at the test temperature for </a:t>
            </a:r>
            <a:r>
              <a:rPr lang="en-GB" sz="1600" b="1" dirty="0">
                <a:latin typeface="Calibri" pitchFamily="34" charset="0"/>
                <a:cs typeface="Arial" charset="0"/>
              </a:rPr>
              <a:t>1-hour </a:t>
            </a:r>
            <a:r>
              <a:rPr lang="en-GB" sz="1600" b="1" dirty="0" smtClean="0">
                <a:solidFill>
                  <a:srgbClr val="A70532"/>
                </a:solidFill>
                <a:latin typeface="Calibri" pitchFamily="34" charset="0"/>
                <a:cs typeface="Arial" charset="0"/>
              </a:rPr>
              <a:t>immediately prior </a:t>
            </a:r>
            <a:r>
              <a:rPr lang="en-GB" sz="1600" b="1" dirty="0">
                <a:solidFill>
                  <a:srgbClr val="A70532"/>
                </a:solidFill>
                <a:latin typeface="Calibri" pitchFamily="34" charset="0"/>
                <a:cs typeface="Arial" charset="0"/>
              </a:rPr>
              <a:t>to </a:t>
            </a:r>
            <a:r>
              <a:rPr lang="en-GB" sz="1600" b="1" dirty="0" smtClean="0">
                <a:solidFill>
                  <a:srgbClr val="A70532"/>
                </a:solidFill>
                <a:latin typeface="Calibri" pitchFamily="34" charset="0"/>
                <a:cs typeface="Arial" charset="0"/>
              </a:rPr>
              <a:t>use</a:t>
            </a:r>
            <a:r>
              <a:rPr lang="en-GB" sz="16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(and for a further </a:t>
            </a:r>
            <a:r>
              <a:rPr lang="en-GB" sz="1600" b="1" dirty="0" smtClean="0">
                <a:latin typeface="Calibri" pitchFamily="34" charset="0"/>
                <a:cs typeface="Arial" charset="0"/>
              </a:rPr>
              <a:t>1-minute</a:t>
            </a:r>
            <a:r>
              <a:rPr lang="en-GB" sz="16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in the test atmosphere immediately before sampling)</a:t>
            </a:r>
            <a:endParaRPr lang="en-GB" sz="16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216000" lvl="0" indent="-216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Concentration (Stain Length) determined </a:t>
            </a:r>
            <a:r>
              <a:rPr lang="en-GB" sz="1600" b="1" dirty="0">
                <a:solidFill>
                  <a:srgbClr val="A70532"/>
                </a:solidFill>
                <a:latin typeface="Calibri" pitchFamily="34" charset="0"/>
                <a:cs typeface="Arial" charset="0"/>
              </a:rPr>
              <a:t>immediately after </a:t>
            </a:r>
            <a:r>
              <a:rPr lang="en-GB" sz="1600" b="1" dirty="0" smtClean="0">
                <a:solidFill>
                  <a:srgbClr val="A70532"/>
                </a:solidFill>
                <a:latin typeface="Calibri" pitchFamily="34" charset="0"/>
                <a:cs typeface="Arial" charset="0"/>
              </a:rPr>
              <a:t>sampling</a:t>
            </a:r>
            <a:endParaRPr lang="en-GB" sz="1600" b="1" dirty="0">
              <a:solidFill>
                <a:srgbClr val="A70532"/>
              </a:solidFill>
              <a:latin typeface="Calibri" pitchFamily="34" charset="0"/>
              <a:cs typeface="Arial" charset="0"/>
            </a:endParaRPr>
          </a:p>
          <a:p>
            <a:pPr marL="216000" lvl="0" indent="-216000">
              <a:spcAft>
                <a:spcPts val="1200"/>
              </a:spcAft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GB" sz="1600" b="1" dirty="0" smtClean="0">
                <a:latin typeface="Calibri" pitchFamily="34" charset="0"/>
                <a:cs typeface="Arial" charset="0"/>
              </a:rPr>
              <a:t>If required a </a:t>
            </a:r>
            <a:r>
              <a:rPr lang="en-GB" sz="1600" b="1" dirty="0">
                <a:solidFill>
                  <a:srgbClr val="A70532"/>
                </a:solidFill>
                <a:latin typeface="Calibri" pitchFamily="34" charset="0"/>
                <a:cs typeface="Arial" charset="0"/>
              </a:rPr>
              <a:t>t</a:t>
            </a:r>
            <a:r>
              <a:rPr lang="en-GB" sz="1600" b="1" dirty="0" smtClean="0">
                <a:solidFill>
                  <a:srgbClr val="A70532"/>
                </a:solidFill>
                <a:latin typeface="Calibri" pitchFamily="34" charset="0"/>
                <a:cs typeface="Arial" charset="0"/>
              </a:rPr>
              <a:t>emperature </a:t>
            </a:r>
            <a:r>
              <a:rPr lang="en-GB" sz="1600" b="1" dirty="0">
                <a:solidFill>
                  <a:srgbClr val="A70532"/>
                </a:solidFill>
                <a:latin typeface="Calibri" pitchFamily="34" charset="0"/>
                <a:cs typeface="Arial" charset="0"/>
              </a:rPr>
              <a:t>c</a:t>
            </a:r>
            <a:r>
              <a:rPr lang="en-GB" sz="1600" b="1" dirty="0" smtClean="0">
                <a:solidFill>
                  <a:srgbClr val="A70532"/>
                </a:solidFill>
                <a:latin typeface="Calibri" pitchFamily="34" charset="0"/>
                <a:cs typeface="Arial" charset="0"/>
              </a:rPr>
              <a:t>orrection</a:t>
            </a:r>
            <a:r>
              <a:rPr lang="en-GB" sz="16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was applied </a:t>
            </a:r>
            <a:r>
              <a:rPr lang="en-GB" sz="16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to give </a:t>
            </a:r>
            <a:r>
              <a:rPr lang="en-GB" sz="16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 final concentration result </a:t>
            </a:r>
            <a:r>
              <a:rPr lang="en-GB" sz="16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for each tube</a:t>
            </a:r>
            <a:endParaRPr lang="en-GB" sz="16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32000" y="1440000"/>
            <a:ext cx="1984766" cy="3060000"/>
          </a:xfrm>
          <a:prstGeom prst="rect">
            <a:avLst/>
          </a:prstGeom>
          <a:noFill/>
          <a:ln w="19050">
            <a:solidFill>
              <a:srgbClr val="A7053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13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00" y="1332000"/>
            <a:ext cx="5516479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cap="small" dirty="0" smtClean="0"/>
              <a:t>Test Results (1)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04000" y="2772000"/>
            <a:ext cx="936000" cy="252000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1200" b="1" u="sng" cap="small" dirty="0" smtClean="0">
                <a:latin typeface="Calibri" panose="020F0502020204030204" pitchFamily="34" charset="0"/>
              </a:rPr>
              <a:t>Ammonia Tube</a:t>
            </a:r>
            <a:endParaRPr lang="en-GB" sz="1200" b="1" u="sng" cap="small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17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00" y="1332000"/>
            <a:ext cx="551247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cap="small" dirty="0" smtClean="0"/>
              <a:t>Test Results (2)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92080" y="2804691"/>
            <a:ext cx="936000" cy="252000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1200" b="1" u="sng" cap="small" dirty="0" smtClean="0">
                <a:latin typeface="Calibri" panose="020F0502020204030204" pitchFamily="34" charset="0"/>
              </a:rPr>
              <a:t>Ammonia Tube</a:t>
            </a:r>
            <a:endParaRPr lang="en-GB" sz="1200" b="1" u="sng" cap="small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45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cap="small" dirty="0" smtClean="0"/>
              <a:t>Calculation of Uncertainty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50940" y="1419622"/>
                <a:ext cx="4680520" cy="1947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16000" indent="-216000">
                  <a:spcAft>
                    <a:spcPts val="1200"/>
                  </a:spcAft>
                  <a:buClr>
                    <a:prstClr val="black"/>
                  </a:buClr>
                  <a:buFont typeface="Arial" panose="020B0604020202020204" pitchFamily="34" charset="0"/>
                  <a:buChar char="•"/>
                </a:pPr>
                <a:r>
                  <a:rPr lang="en-GB" sz="1600" b="1" cap="small" dirty="0" smtClean="0">
                    <a:solidFill>
                      <a:srgbClr val="A70532"/>
                    </a:solidFill>
                    <a:latin typeface="Calibri" pitchFamily="34" charset="0"/>
                    <a:cs typeface="Arial" charset="0"/>
                  </a:rPr>
                  <a:t>Expanded Uncertainty </a:t>
                </a:r>
                <a:r>
                  <a:rPr lang="en-GB" sz="1600" b="1" i="1" cap="small" dirty="0" smtClean="0">
                    <a:solidFill>
                      <a:srgbClr val="A70532"/>
                    </a:solidFill>
                    <a:latin typeface="Calibri" pitchFamily="34" charset="0"/>
                    <a:cs typeface="Arial" charset="0"/>
                  </a:rPr>
                  <a:t>(U)</a:t>
                </a:r>
              </a:p>
              <a:p>
                <a:pPr marL="216000">
                  <a:spcAft>
                    <a:spcPts val="1200"/>
                  </a:spcAft>
                  <a:buClr>
                    <a:prstClr val="black"/>
                  </a:buClr>
                </a:pPr>
                <a14:m>
                  <m:oMath xmlns:m="http://schemas.openxmlformats.org/officeDocument/2006/math">
                    <m:r>
                      <a:rPr lang="en-GB" sz="1600" b="1" i="1">
                        <a:solidFill>
                          <a:prstClr val="black"/>
                        </a:solidFill>
                        <a:latin typeface="Cambria Math"/>
                      </a:rPr>
                      <m:t>𝑼</m:t>
                    </m:r>
                    <m:r>
                      <a:rPr lang="en-GB" sz="1600" b="1" i="1">
                        <a:solidFill>
                          <a:prstClr val="black"/>
                        </a:solidFill>
                        <a:latin typeface="Cambria Math"/>
                      </a:rPr>
                      <m:t>= </m:t>
                    </m:r>
                    <m:r>
                      <a:rPr lang="en-GB" sz="1600" b="1" i="1">
                        <a:solidFill>
                          <a:prstClr val="black"/>
                        </a:solidFill>
                        <a:latin typeface="Cambria Math"/>
                      </a:rPr>
                      <m:t>𝒌</m:t>
                    </m:r>
                    <m:r>
                      <a:rPr lang="en-GB" sz="1600" b="1" i="1">
                        <a:solidFill>
                          <a:prstClr val="black"/>
                        </a:solidFill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GB" sz="16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16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𝒖</m:t>
                        </m:r>
                      </m:e>
                      <m:sub>
                        <m:r>
                          <a:rPr lang="en-GB" sz="16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𝑪</m:t>
                        </m:r>
                      </m:sub>
                    </m:sSub>
                  </m:oMath>
                </a14:m>
                <a:r>
                  <a:rPr lang="en-GB" sz="1600" b="1" dirty="0">
                    <a:solidFill>
                      <a:prstClr val="black"/>
                    </a:solidFill>
                    <a:latin typeface="Calibri" pitchFamily="34" charset="0"/>
                    <a:cs typeface="Arial" charset="0"/>
                  </a:rPr>
                  <a:t>	</a:t>
                </a:r>
                <a:r>
                  <a:rPr lang="en-GB" sz="1600" b="1" i="1" dirty="0">
                    <a:solidFill>
                      <a:prstClr val="black"/>
                    </a:solidFill>
                    <a:latin typeface="Calibri" pitchFamily="34" charset="0"/>
                    <a:cs typeface="Arial" charset="0"/>
                  </a:rPr>
                  <a:t>(where k = 2</a:t>
                </a:r>
                <a:r>
                  <a:rPr lang="en-GB" sz="1600" b="1" i="1" dirty="0" smtClean="0">
                    <a:solidFill>
                      <a:prstClr val="black"/>
                    </a:solidFill>
                    <a:latin typeface="Calibri" pitchFamily="34" charset="0"/>
                    <a:cs typeface="Arial" charset="0"/>
                  </a:rPr>
                  <a:t>)</a:t>
                </a:r>
              </a:p>
              <a:p>
                <a:pPr marL="216000" indent="-216000">
                  <a:spcAft>
                    <a:spcPts val="1200"/>
                  </a:spcAft>
                  <a:buClr>
                    <a:prstClr val="black"/>
                  </a:buClr>
                  <a:buFont typeface="Arial" panose="020B0604020202020204" pitchFamily="34" charset="0"/>
                  <a:buChar char="•"/>
                </a:pPr>
                <a:r>
                  <a:rPr lang="en-GB" sz="1600" b="1" cap="small" dirty="0" smtClean="0">
                    <a:solidFill>
                      <a:srgbClr val="A70532"/>
                    </a:solidFill>
                    <a:latin typeface="Calibri" pitchFamily="34" charset="0"/>
                    <a:cs typeface="Arial" charset="0"/>
                  </a:rPr>
                  <a:t>Combined Standard Uncertainty </a:t>
                </a:r>
                <a:r>
                  <a:rPr lang="en-GB" sz="1600" b="1" i="1" cap="small" dirty="0" smtClean="0">
                    <a:solidFill>
                      <a:srgbClr val="A70532"/>
                    </a:solidFill>
                    <a:latin typeface="Calibri" pitchFamily="34" charset="0"/>
                    <a:cs typeface="Arial" charset="0"/>
                  </a:rPr>
                  <a:t>(u</a:t>
                </a:r>
                <a:r>
                  <a:rPr lang="en-GB" sz="1600" b="1" i="1" cap="small" baseline="-25000" dirty="0" smtClean="0">
                    <a:solidFill>
                      <a:srgbClr val="A70532"/>
                    </a:solidFill>
                    <a:latin typeface="Calibri" pitchFamily="34" charset="0"/>
                    <a:cs typeface="Arial" charset="0"/>
                  </a:rPr>
                  <a:t>c</a:t>
                </a:r>
                <a:r>
                  <a:rPr lang="en-GB" sz="1600" b="1" i="1" cap="small" dirty="0" smtClean="0">
                    <a:solidFill>
                      <a:srgbClr val="A70532"/>
                    </a:solidFill>
                    <a:latin typeface="Calibri" pitchFamily="34" charset="0"/>
                    <a:cs typeface="Arial" charset="0"/>
                  </a:rPr>
                  <a:t>)</a:t>
                </a:r>
              </a:p>
              <a:p>
                <a:pPr marL="216000">
                  <a:spcAft>
                    <a:spcPts val="1200"/>
                  </a:spcAft>
                  <a:buClr>
                    <a:prstClr val="black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GB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𝑪</m:t>
                          </m:r>
                        </m:sub>
                      </m:sSub>
                      <m:r>
                        <a:rPr lang="en-GB" sz="16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GB" sz="16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GB" sz="16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GB" sz="16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𝑺</m:t>
                              </m:r>
                            </m:sub>
                            <m:sup>
                              <m:r>
                                <a:rPr lang="en-GB" sz="16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GB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GB" sz="16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GB" sz="16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GB" sz="16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𝑻</m:t>
                              </m:r>
                            </m:sub>
                            <m:sup>
                              <m:r>
                                <a:rPr lang="en-GB" sz="16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GB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GB" sz="16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GB" sz="16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GB" sz="16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𝑯</m:t>
                              </m:r>
                            </m:sub>
                            <m:sup>
                              <m:r>
                                <a:rPr lang="en-GB" sz="16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GB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GB" sz="16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GB" sz="16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GB" sz="16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𝑩</m:t>
                              </m:r>
                            </m:sub>
                            <m:sup>
                              <m:r>
                                <a:rPr lang="en-GB" sz="16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GB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GB" sz="16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GB" sz="16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GB" sz="16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𝑷</m:t>
                              </m:r>
                            </m:sub>
                            <m:sup>
                              <m:r>
                                <a:rPr lang="en-GB" sz="16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GB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GB" sz="16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GB" sz="16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GB" sz="16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𝑬𝑪</m:t>
                              </m:r>
                            </m:sub>
                            <m:sup>
                              <m:r>
                                <a:rPr lang="en-GB" sz="16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GB" sz="1600" b="1" cap="small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940" y="1419622"/>
                <a:ext cx="4680520" cy="1947649"/>
              </a:xfrm>
              <a:prstGeom prst="rect">
                <a:avLst/>
              </a:prstGeom>
              <a:blipFill rotWithShape="1">
                <a:blip r:embed="rId2"/>
                <a:stretch>
                  <a:fillRect l="-391" t="-9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11560" y="3435846"/>
            <a:ext cx="3779277" cy="1092607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>
              <a:spcAft>
                <a:spcPts val="200"/>
              </a:spcAft>
              <a:buClr>
                <a:prstClr val="black"/>
              </a:buClr>
            </a:pPr>
            <a:r>
              <a:rPr lang="en-GB" sz="15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where:</a:t>
            </a:r>
          </a:p>
          <a:p>
            <a:pPr indent="-216000">
              <a:spcAft>
                <a:spcPts val="200"/>
              </a:spcAft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GB" sz="1500" b="1" i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u</a:t>
            </a:r>
            <a:r>
              <a:rPr lang="en-GB" sz="1500" b="1" i="1" baseline="-250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S</a:t>
            </a:r>
            <a:r>
              <a:rPr lang="en-GB" sz="15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is the uncertainty due to </a:t>
            </a:r>
            <a:r>
              <a:rPr lang="en-GB" sz="1500" b="1" cap="small" dirty="0" smtClean="0">
                <a:solidFill>
                  <a:srgbClr val="A70532"/>
                </a:solidFill>
                <a:latin typeface="Calibri" pitchFamily="34" charset="0"/>
                <a:cs typeface="Arial" charset="0"/>
              </a:rPr>
              <a:t>Concentration</a:t>
            </a:r>
            <a:r>
              <a:rPr lang="en-GB" sz="1500" b="1" cap="small" dirty="0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	</a:t>
            </a:r>
          </a:p>
          <a:p>
            <a:pPr indent="-216000">
              <a:spcAft>
                <a:spcPts val="200"/>
              </a:spcAft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GB" sz="1500" b="1" i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u</a:t>
            </a:r>
            <a:r>
              <a:rPr lang="en-GB" sz="1500" b="1" i="1" baseline="-250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</a:t>
            </a:r>
            <a:r>
              <a:rPr lang="en-GB" sz="15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is </a:t>
            </a:r>
            <a:r>
              <a:rPr lang="en-GB" sz="15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uncertainty due </a:t>
            </a:r>
            <a:r>
              <a:rPr lang="en-GB" sz="15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to </a:t>
            </a:r>
            <a:r>
              <a:rPr lang="en-GB" sz="1500" b="1" cap="small" dirty="0" smtClean="0">
                <a:solidFill>
                  <a:srgbClr val="A70532"/>
                </a:solidFill>
                <a:latin typeface="Calibri" pitchFamily="34" charset="0"/>
                <a:cs typeface="Arial" charset="0"/>
              </a:rPr>
              <a:t>Temperature</a:t>
            </a:r>
          </a:p>
          <a:p>
            <a:pPr indent="-216000">
              <a:spcAft>
                <a:spcPts val="200"/>
              </a:spcAft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GB" sz="1500" b="1" i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u</a:t>
            </a:r>
            <a:r>
              <a:rPr lang="en-GB" sz="1500" b="1" i="1" baseline="-250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H</a:t>
            </a:r>
            <a:r>
              <a:rPr lang="en-GB" sz="15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is </a:t>
            </a:r>
            <a:r>
              <a:rPr lang="en-GB" sz="15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uncertainty due </a:t>
            </a:r>
            <a:r>
              <a:rPr lang="en-GB" sz="15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to </a:t>
            </a:r>
            <a:r>
              <a:rPr lang="en-GB" sz="1500" b="1" cap="small" dirty="0" smtClean="0">
                <a:solidFill>
                  <a:srgbClr val="A70532"/>
                </a:solidFill>
                <a:latin typeface="Calibri" pitchFamily="34" charset="0"/>
                <a:cs typeface="Arial" charset="0"/>
              </a:rPr>
              <a:t>Humidity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91200" y="3692327"/>
            <a:ext cx="4367844" cy="8361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indent="-216000">
              <a:spcAft>
                <a:spcPts val="200"/>
              </a:spcAft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GB" sz="1500" b="1" i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u</a:t>
            </a:r>
            <a:r>
              <a:rPr lang="en-GB" sz="1500" b="1" i="1" baseline="-250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B</a:t>
            </a:r>
            <a:r>
              <a:rPr lang="en-GB" sz="15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is </a:t>
            </a:r>
            <a:r>
              <a:rPr lang="en-GB" sz="15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uncertainty due </a:t>
            </a:r>
            <a:r>
              <a:rPr lang="en-GB" sz="15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to </a:t>
            </a:r>
            <a:r>
              <a:rPr lang="en-GB" sz="1500" b="1" cap="small" dirty="0" smtClean="0">
                <a:solidFill>
                  <a:srgbClr val="A70532"/>
                </a:solidFill>
                <a:latin typeface="Calibri" pitchFamily="34" charset="0"/>
                <a:cs typeface="Arial" charset="0"/>
              </a:rPr>
              <a:t>Bias</a:t>
            </a:r>
          </a:p>
          <a:p>
            <a:pPr indent="-216000">
              <a:spcAft>
                <a:spcPts val="200"/>
              </a:spcAft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GB" sz="1500" b="1" i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u</a:t>
            </a:r>
            <a:r>
              <a:rPr lang="en-GB" sz="1500" b="1" i="1" baseline="-250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P</a:t>
            </a:r>
            <a:r>
              <a:rPr lang="en-GB" sz="15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is </a:t>
            </a:r>
            <a:r>
              <a:rPr lang="en-GB" sz="15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uncertainty due </a:t>
            </a:r>
            <a:r>
              <a:rPr lang="en-GB" sz="15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to </a:t>
            </a:r>
            <a:r>
              <a:rPr lang="en-GB" sz="1500" b="1" cap="small" dirty="0" smtClean="0">
                <a:solidFill>
                  <a:srgbClr val="A70532"/>
                </a:solidFill>
                <a:latin typeface="Calibri" pitchFamily="34" charset="0"/>
                <a:cs typeface="Arial" charset="0"/>
              </a:rPr>
              <a:t>Pump </a:t>
            </a:r>
            <a:r>
              <a:rPr lang="en-GB" sz="1500" b="1" cap="small" dirty="0">
                <a:solidFill>
                  <a:srgbClr val="A70532"/>
                </a:solidFill>
                <a:latin typeface="Calibri" pitchFamily="34" charset="0"/>
                <a:cs typeface="Arial" charset="0"/>
              </a:rPr>
              <a:t>V</a:t>
            </a:r>
            <a:r>
              <a:rPr lang="en-GB" sz="1500" b="1" cap="small" dirty="0" smtClean="0">
                <a:solidFill>
                  <a:srgbClr val="A70532"/>
                </a:solidFill>
                <a:latin typeface="Calibri" pitchFamily="34" charset="0"/>
                <a:cs typeface="Arial" charset="0"/>
              </a:rPr>
              <a:t>olume</a:t>
            </a:r>
          </a:p>
          <a:p>
            <a:pPr indent="-216000">
              <a:spcAft>
                <a:spcPts val="200"/>
              </a:spcAft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GB" sz="1500" b="1" i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u</a:t>
            </a:r>
            <a:r>
              <a:rPr lang="en-GB" sz="1500" b="1" i="1" baseline="-250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EC</a:t>
            </a:r>
            <a:r>
              <a:rPr lang="en-GB" sz="15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is </a:t>
            </a:r>
            <a:r>
              <a:rPr lang="en-GB" sz="15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uncertainty </a:t>
            </a:r>
            <a:r>
              <a:rPr lang="en-GB" sz="15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due to </a:t>
            </a:r>
            <a:r>
              <a:rPr lang="en-GB" sz="1500" b="1" cap="small" dirty="0" smtClean="0">
                <a:solidFill>
                  <a:srgbClr val="A70532"/>
                </a:solidFill>
                <a:latin typeface="Calibri" pitchFamily="34" charset="0"/>
                <a:cs typeface="Arial" charset="0"/>
              </a:rPr>
              <a:t>Test Gas Concentration</a:t>
            </a:r>
            <a:endParaRPr lang="en-GB" sz="1500" b="1" cap="small" dirty="0">
              <a:solidFill>
                <a:srgbClr val="A70532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86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cap="small" dirty="0" smtClean="0"/>
              <a:t>Calculation of Tube Performance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67744" y="1347614"/>
            <a:ext cx="4428878" cy="276999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GB" sz="18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Results for Ammonia Detector Tube</a:t>
            </a:r>
            <a:endParaRPr lang="en-GB" sz="18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951292"/>
              </p:ext>
            </p:extLst>
          </p:nvPr>
        </p:nvGraphicFramePr>
        <p:xfrm>
          <a:off x="1259633" y="1779662"/>
          <a:ext cx="6912000" cy="20929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2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0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0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0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20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20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20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200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320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(ppm)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</a:t>
                      </a:r>
                      <a:r>
                        <a:rPr lang="en-GB" sz="1500" i="1" u="none" strike="noStrike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  <a:r>
                        <a:rPr lang="en-GB" sz="1400" u="none" strike="noStrike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GB" sz="1400" u="none" strike="noStrike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(Conc)</a:t>
                      </a:r>
                      <a:endParaRPr lang="en-GB" sz="1000" b="1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</a:t>
                      </a:r>
                      <a:r>
                        <a:rPr lang="en-GB" sz="1500" i="1" u="none" strike="noStrike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  <a:r>
                        <a:rPr lang="en-GB" sz="1400" u="none" strike="noStrike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GB" sz="1400" u="none" strike="noStrike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(Temp)</a:t>
                      </a:r>
                      <a:endParaRPr lang="en-GB" sz="1000" b="1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</a:t>
                      </a:r>
                      <a:r>
                        <a:rPr lang="en-GB" sz="1500" i="1" u="none" strike="noStrike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  <a:r>
                        <a:rPr lang="en-GB" sz="1400" u="none" strike="noStrike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GB" sz="1400" u="none" strike="noStrike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(RH)</a:t>
                      </a:r>
                      <a:endParaRPr lang="en-GB" sz="1000" b="1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</a:t>
                      </a:r>
                      <a:r>
                        <a:rPr lang="en-GB" sz="1500" i="1" u="none" strike="noStrike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  <a:r>
                        <a:rPr lang="en-GB" sz="1400" u="none" strike="noStrike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GB" sz="1400" u="none" strike="noStrike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(Bias)</a:t>
                      </a:r>
                      <a:endParaRPr lang="en-GB" sz="1000" b="1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</a:t>
                      </a:r>
                      <a:r>
                        <a:rPr lang="en-GB" sz="1500" i="1" u="none" strike="noStrike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en-GB" sz="1400" u="none" strike="noStrike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GB" sz="1400" u="none" strike="noStrike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(Pump)</a:t>
                      </a:r>
                      <a:endParaRPr lang="en-GB" sz="1000" b="1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</a:t>
                      </a:r>
                      <a:r>
                        <a:rPr lang="en-GB" sz="1500" i="1" u="none" strike="noStrike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EC</a:t>
                      </a:r>
                      <a:r>
                        <a:rPr lang="en-GB" sz="1400" i="1" u="none" strike="noStrike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GB" sz="1400" i="1" u="none" strike="noStrike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(Ref)</a:t>
                      </a:r>
                      <a:endParaRPr lang="en-GB" sz="1000" b="1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</a:t>
                      </a:r>
                      <a:r>
                        <a:rPr lang="en-GB" sz="1500" i="1" u="none" strike="noStrike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r>
                        <a:rPr lang="en-GB" sz="1400" u="none" strike="noStrike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GB" sz="1400" u="none" strike="noStrike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(CSU)</a:t>
                      </a:r>
                      <a:endParaRPr lang="en-GB" sz="1000" b="1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</a:t>
                      </a:r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(EU)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effectLst/>
                          <a:latin typeface="Calibri" panose="020F0502020204030204" pitchFamily="34" charset="0"/>
                        </a:rPr>
                        <a:t>80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0.028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0.009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0.028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0.071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0.005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0.025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u="none" strike="noStrike" dirty="0" smtClean="0">
                          <a:effectLst/>
                          <a:latin typeface="Calibri" panose="020F0502020204030204" pitchFamily="34" charset="0"/>
                        </a:rPr>
                        <a:t>0.086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effectLst/>
                          <a:latin typeface="Calibri" panose="020F0502020204030204" pitchFamily="34" charset="0"/>
                        </a:rPr>
                        <a:t>50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0.023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0.009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0.028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0.111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0.005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0.025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u="none" strike="noStrike" dirty="0" smtClean="0">
                          <a:effectLst/>
                          <a:latin typeface="Calibri" panose="020F0502020204030204" pitchFamily="34" charset="0"/>
                        </a:rPr>
                        <a:t>0.120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0.016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0.009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0.028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0.034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0.005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0.025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u="none" strike="noStrike" dirty="0" smtClean="0">
                          <a:effectLst/>
                          <a:latin typeface="Calibri" panose="020F0502020204030204" pitchFamily="34" charset="0"/>
                        </a:rPr>
                        <a:t>0.054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3568" y="3867894"/>
            <a:ext cx="7676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If </a:t>
            </a:r>
            <a:r>
              <a:rPr lang="en-GB" sz="1600" b="1" dirty="0" smtClean="0">
                <a:solidFill>
                  <a:srgbClr val="A70532"/>
                </a:solidFill>
                <a:latin typeface="Calibri" pitchFamily="34" charset="0"/>
                <a:cs typeface="Arial" charset="0"/>
              </a:rPr>
              <a:t>U &lt; 50%</a:t>
            </a:r>
            <a:r>
              <a:rPr lang="en-GB" sz="16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then the tube is within the required expanded uncertainty stated in</a:t>
            </a:r>
          </a:p>
          <a:p>
            <a:pPr algn="ctr"/>
            <a:r>
              <a:rPr lang="en-GB" sz="16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ISO </a:t>
            </a:r>
            <a:r>
              <a:rPr lang="en-GB" sz="16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17621:2015 and EN </a:t>
            </a:r>
            <a:r>
              <a:rPr lang="en-GB" sz="16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482</a:t>
            </a:r>
            <a:endParaRPr lang="en-GB" sz="16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908264"/>
              </p:ext>
            </p:extLst>
          </p:nvPr>
        </p:nvGraphicFramePr>
        <p:xfrm>
          <a:off x="1260000" y="1778400"/>
          <a:ext cx="6912000" cy="20929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2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0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0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0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20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20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20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200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320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(ppm)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</a:t>
                      </a:r>
                      <a:r>
                        <a:rPr lang="en-GB" sz="1500" i="1" u="none" strike="noStrike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  <a:r>
                        <a:rPr lang="en-GB" sz="1400" u="none" strike="noStrike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GB" sz="1400" u="none" strike="noStrike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(Conc)</a:t>
                      </a:r>
                      <a:endParaRPr lang="en-GB" sz="1000" b="1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</a:t>
                      </a:r>
                      <a:r>
                        <a:rPr lang="en-GB" sz="1500" i="1" u="none" strike="noStrike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  <a:r>
                        <a:rPr lang="en-GB" sz="1400" u="none" strike="noStrike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GB" sz="1400" u="none" strike="noStrike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(Temp)</a:t>
                      </a:r>
                      <a:endParaRPr lang="en-GB" sz="1000" b="1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</a:t>
                      </a:r>
                      <a:r>
                        <a:rPr lang="en-GB" sz="1500" i="1" u="none" strike="noStrike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  <a:r>
                        <a:rPr lang="en-GB" sz="1400" u="none" strike="noStrike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GB" sz="1400" u="none" strike="noStrike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(RH)</a:t>
                      </a:r>
                      <a:endParaRPr lang="en-GB" sz="1000" b="1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</a:t>
                      </a:r>
                      <a:r>
                        <a:rPr lang="en-GB" sz="1500" i="1" u="none" strike="noStrike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  <a:r>
                        <a:rPr lang="en-GB" sz="1400" u="none" strike="noStrike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GB" sz="1400" u="none" strike="noStrike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(Bias)</a:t>
                      </a:r>
                      <a:endParaRPr lang="en-GB" sz="1000" b="1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</a:t>
                      </a:r>
                      <a:r>
                        <a:rPr lang="en-GB" sz="1500" i="1" u="none" strike="noStrike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en-GB" sz="1400" u="none" strike="noStrike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GB" sz="1400" u="none" strike="noStrike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(Pump)</a:t>
                      </a:r>
                      <a:endParaRPr lang="en-GB" sz="1000" b="1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</a:t>
                      </a:r>
                      <a:r>
                        <a:rPr lang="en-GB" sz="1500" i="1" u="none" strike="noStrike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EC</a:t>
                      </a:r>
                      <a:r>
                        <a:rPr lang="en-GB" sz="1400" i="1" u="none" strike="noStrike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GB" sz="1400" i="1" u="none" strike="noStrike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(Ref)</a:t>
                      </a:r>
                      <a:endParaRPr lang="en-GB" sz="1000" b="1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</a:t>
                      </a:r>
                      <a:r>
                        <a:rPr lang="en-GB" sz="1500" i="1" u="none" strike="noStrike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r>
                        <a:rPr lang="en-GB" sz="1400" u="none" strike="noStrike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GB" sz="1400" u="none" strike="noStrike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(CSU)</a:t>
                      </a:r>
                      <a:endParaRPr lang="en-GB" sz="1000" b="1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</a:t>
                      </a:r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(EU)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effectLst/>
                          <a:latin typeface="Calibri" panose="020F0502020204030204" pitchFamily="34" charset="0"/>
                        </a:rPr>
                        <a:t>80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0.028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0.009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0.028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0.071</a:t>
                      </a:r>
                      <a:endParaRPr lang="en-GB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0.005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0.025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u="none" strike="noStrike" dirty="0" smtClean="0">
                          <a:effectLst/>
                          <a:latin typeface="Calibri" panose="020F0502020204030204" pitchFamily="34" charset="0"/>
                        </a:rPr>
                        <a:t>0.086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effectLst/>
                          <a:latin typeface="Calibri" panose="020F0502020204030204" pitchFamily="34" charset="0"/>
                        </a:rPr>
                        <a:t>50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0.023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0.009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0.028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0.111</a:t>
                      </a:r>
                      <a:endParaRPr lang="en-GB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0.005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0.025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u="none" strike="noStrike" dirty="0" smtClean="0">
                          <a:effectLst/>
                          <a:latin typeface="Calibri" panose="020F0502020204030204" pitchFamily="34" charset="0"/>
                        </a:rPr>
                        <a:t>0.120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0.016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0.009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0.028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0.034</a:t>
                      </a:r>
                      <a:endParaRPr lang="en-GB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0.005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0.025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u="none" strike="noStrike" dirty="0" smtClean="0">
                          <a:effectLst/>
                          <a:latin typeface="Calibri" panose="020F0502020204030204" pitchFamily="34" charset="0"/>
                        </a:rPr>
                        <a:t>0.054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847322"/>
              </p:ext>
            </p:extLst>
          </p:nvPr>
        </p:nvGraphicFramePr>
        <p:xfrm>
          <a:off x="1259633" y="1779662"/>
          <a:ext cx="6984000" cy="20929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200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99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0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0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0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20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20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20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200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040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(ppm)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</a:t>
                      </a:r>
                      <a:r>
                        <a:rPr lang="en-GB" sz="1500" i="1" u="none" strike="noStrike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  <a:r>
                        <a:rPr lang="en-GB" sz="1400" u="none" strike="noStrike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GB" sz="1400" u="none" strike="noStrike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(Conc)</a:t>
                      </a:r>
                      <a:endParaRPr lang="en-GB" sz="1000" b="1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</a:t>
                      </a:r>
                      <a:r>
                        <a:rPr lang="en-GB" sz="1500" i="1" u="none" strike="noStrike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  <a:r>
                        <a:rPr lang="en-GB" sz="1400" u="none" strike="noStrike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GB" sz="1400" u="none" strike="noStrike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(Temp)</a:t>
                      </a:r>
                      <a:endParaRPr lang="en-GB" sz="1000" b="1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</a:t>
                      </a:r>
                      <a:r>
                        <a:rPr lang="en-GB" sz="1500" i="1" u="none" strike="noStrike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  <a:r>
                        <a:rPr lang="en-GB" sz="1400" u="none" strike="noStrike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GB" sz="1400" u="none" strike="noStrike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(RH)</a:t>
                      </a:r>
                      <a:endParaRPr lang="en-GB" sz="1000" b="1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</a:t>
                      </a:r>
                      <a:r>
                        <a:rPr lang="en-GB" sz="1500" i="1" u="none" strike="noStrike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  <a:r>
                        <a:rPr lang="en-GB" sz="1400" u="none" strike="noStrike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GB" sz="1400" u="none" strike="noStrike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(Bias)</a:t>
                      </a:r>
                      <a:endParaRPr lang="en-GB" sz="1000" b="1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</a:t>
                      </a:r>
                      <a:r>
                        <a:rPr lang="en-GB" sz="1500" i="1" u="none" strike="noStrike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en-GB" sz="1400" u="none" strike="noStrike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GB" sz="1400" u="none" strike="noStrike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(Pump)</a:t>
                      </a:r>
                      <a:endParaRPr lang="en-GB" sz="1000" b="1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</a:t>
                      </a:r>
                      <a:r>
                        <a:rPr lang="en-GB" sz="1500" i="1" u="none" strike="noStrike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EC</a:t>
                      </a:r>
                      <a:r>
                        <a:rPr lang="en-GB" sz="1400" i="1" u="none" strike="noStrike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GB" sz="1400" i="1" u="none" strike="noStrike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(Ref)</a:t>
                      </a:r>
                      <a:endParaRPr lang="en-GB" sz="1000" b="1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</a:t>
                      </a:r>
                      <a:r>
                        <a:rPr lang="en-GB" sz="1500" i="1" u="none" strike="noStrike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r>
                        <a:rPr lang="en-GB" sz="1400" u="none" strike="noStrike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GB" sz="1400" u="none" strike="noStrike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(CSU)</a:t>
                      </a:r>
                      <a:endParaRPr lang="en-GB" sz="1000" b="1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</a:t>
                      </a:r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(EU)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effectLst/>
                          <a:latin typeface="Calibri" panose="020F0502020204030204" pitchFamily="34" charset="0"/>
                        </a:rPr>
                        <a:t>80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0.028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0.009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0.028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0.071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0.005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0.025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u="none" strike="noStrike" dirty="0" smtClean="0">
                          <a:effectLst/>
                          <a:latin typeface="Calibri" panose="020F0502020204030204" pitchFamily="34" charset="0"/>
                        </a:rPr>
                        <a:t>0.086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GB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Wingdings"/>
                          <a:ea typeface="+mn-ea"/>
                          <a:cs typeface="+mn-cs"/>
                        </a:rPr>
                        <a:t>J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effectLst/>
                          <a:latin typeface="Calibri" panose="020F0502020204030204" pitchFamily="34" charset="0"/>
                        </a:rPr>
                        <a:t>50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0.023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0.009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0.028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0.111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0.005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0.025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u="none" strike="noStrike" dirty="0" smtClean="0">
                          <a:effectLst/>
                          <a:latin typeface="Calibri" panose="020F0502020204030204" pitchFamily="34" charset="0"/>
                        </a:rPr>
                        <a:t>0.120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GB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Wingdings"/>
                          <a:ea typeface="+mn-ea"/>
                          <a:cs typeface="+mn-cs"/>
                        </a:rPr>
                        <a:t>J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0.016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0.009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0.028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0.034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0.005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0.025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u="none" strike="noStrike" dirty="0" smtClean="0">
                          <a:effectLst/>
                          <a:latin typeface="Calibri" panose="020F0502020204030204" pitchFamily="34" charset="0"/>
                        </a:rPr>
                        <a:t>0.054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GB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Wingdings"/>
                          <a:ea typeface="+mn-ea"/>
                          <a:cs typeface="+mn-cs"/>
                        </a:rPr>
                        <a:t>J</a:t>
                      </a:r>
                      <a:endParaRPr lang="en-GB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84000" y="3866400"/>
            <a:ext cx="76765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main factor affecting Expanded Uncertainty </a:t>
            </a:r>
            <a:r>
              <a:rPr lang="en-GB" sz="1600" b="1" i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(U)</a:t>
            </a:r>
            <a:r>
              <a:rPr lang="en-GB" sz="16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in this example</a:t>
            </a:r>
          </a:p>
          <a:p>
            <a:pPr algn="ctr"/>
            <a:r>
              <a:rPr lang="en-GB" sz="16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is </a:t>
            </a:r>
            <a:r>
              <a:rPr lang="en-GB" sz="1600" b="1" dirty="0" smtClean="0">
                <a:solidFill>
                  <a:srgbClr val="A70532"/>
                </a:solidFill>
                <a:latin typeface="Calibri" pitchFamily="34" charset="0"/>
                <a:cs typeface="Arial" charset="0"/>
              </a:rPr>
              <a:t>Measurement Bias </a:t>
            </a:r>
            <a:r>
              <a:rPr lang="en-GB" sz="1600" b="1" i="1" dirty="0" smtClean="0">
                <a:solidFill>
                  <a:srgbClr val="A70532"/>
                </a:solidFill>
                <a:latin typeface="Calibri" pitchFamily="34" charset="0"/>
                <a:cs typeface="Arial" charset="0"/>
              </a:rPr>
              <a:t>(U</a:t>
            </a:r>
            <a:r>
              <a:rPr lang="en-GB" sz="1600" b="1" i="1" baseline="-25000" dirty="0" smtClean="0">
                <a:solidFill>
                  <a:srgbClr val="A70532"/>
                </a:solidFill>
                <a:latin typeface="Calibri" pitchFamily="34" charset="0"/>
                <a:cs typeface="Arial" charset="0"/>
              </a:rPr>
              <a:t>B</a:t>
            </a:r>
            <a:r>
              <a:rPr lang="en-GB" sz="1600" b="1" i="1" dirty="0" smtClean="0">
                <a:solidFill>
                  <a:srgbClr val="A70532"/>
                </a:solidFill>
                <a:latin typeface="Calibri" pitchFamily="34" charset="0"/>
                <a:cs typeface="Arial" charset="0"/>
              </a:rPr>
              <a:t>)</a:t>
            </a:r>
            <a:endParaRPr lang="en-GB" sz="1600" b="1" i="1" dirty="0">
              <a:solidFill>
                <a:srgbClr val="A70532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43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cap="small" dirty="0" smtClean="0"/>
              <a:t>Disclaimer</a:t>
            </a:r>
            <a:endParaRPr lang="en-US" altLang="en-US" cap="small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55576" y="1707654"/>
            <a:ext cx="648072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80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b="1" cap="small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Mention of company names or products does not constitute endorsement by </a:t>
            </a:r>
            <a:r>
              <a:rPr lang="en-GB" b="1" cap="small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HSE</a:t>
            </a:r>
          </a:p>
          <a:p>
            <a:pPr marL="288000" indent="-2880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b="1" cap="small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</a:t>
            </a:r>
            <a:r>
              <a:rPr lang="en-GB" b="1" cap="small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findings and conclusions in this presentation are those of the author and do not necessarily represent the views of </a:t>
            </a:r>
            <a:r>
              <a:rPr lang="en-GB" b="1" cap="small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HSE</a:t>
            </a:r>
            <a:endParaRPr lang="en-GB" b="1" cap="small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48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cap="small" dirty="0" smtClean="0"/>
              <a:t>Summary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1419622"/>
            <a:ext cx="7848872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16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7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Testing to </a:t>
            </a:r>
            <a:r>
              <a:rPr lang="en-GB" sz="1700" b="1" dirty="0" smtClean="0">
                <a:latin typeface="Calibri" pitchFamily="34" charset="0"/>
                <a:cs typeface="Arial" charset="0"/>
              </a:rPr>
              <a:t>ISO 17621:2015 </a:t>
            </a:r>
            <a:r>
              <a:rPr lang="en-GB" sz="17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provides a </a:t>
            </a:r>
            <a:r>
              <a:rPr lang="en-GB" sz="1700" b="1" dirty="0" smtClean="0">
                <a:latin typeface="Calibri" pitchFamily="34" charset="0"/>
                <a:cs typeface="Arial" charset="0"/>
              </a:rPr>
              <a:t>standard</a:t>
            </a:r>
            <a:r>
              <a:rPr lang="en-GB" sz="1700" b="1" dirty="0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GB" sz="17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method of </a:t>
            </a:r>
            <a:r>
              <a:rPr lang="en-GB" sz="1700" b="1" dirty="0" smtClean="0">
                <a:solidFill>
                  <a:srgbClr val="A70532"/>
                </a:solidFill>
                <a:latin typeface="Calibri" pitchFamily="34" charset="0"/>
                <a:cs typeface="Arial" charset="0"/>
              </a:rPr>
              <a:t>assessing the performance</a:t>
            </a:r>
            <a:r>
              <a:rPr lang="en-GB" sz="1700" b="1" dirty="0" smtClean="0">
                <a:latin typeface="Calibri" pitchFamily="34" charset="0"/>
                <a:cs typeface="Arial" charset="0"/>
              </a:rPr>
              <a:t> of short term gas detector tubes</a:t>
            </a:r>
          </a:p>
          <a:p>
            <a:pPr marL="216000" indent="-216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7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With the </a:t>
            </a:r>
            <a:r>
              <a:rPr lang="en-GB" sz="1700" b="1" dirty="0" smtClean="0">
                <a:solidFill>
                  <a:srgbClr val="A70532"/>
                </a:solidFill>
                <a:latin typeface="Calibri" pitchFamily="34" charset="0"/>
                <a:cs typeface="Arial" charset="0"/>
              </a:rPr>
              <a:t>right equipment</a:t>
            </a:r>
            <a:r>
              <a:rPr lang="en-GB" sz="17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the test procedure is straight forward to carry out</a:t>
            </a:r>
            <a:endParaRPr lang="en-GB" sz="17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charset="0"/>
            </a:endParaRPr>
          </a:p>
          <a:p>
            <a:pPr marL="216000" indent="-216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700" b="1" dirty="0" smtClean="0">
                <a:latin typeface="Calibri" pitchFamily="34" charset="0"/>
                <a:cs typeface="Arial" charset="0"/>
              </a:rPr>
              <a:t>Diffusion and permeation tubes i</a:t>
            </a:r>
            <a:r>
              <a:rPr lang="en-GB" sz="17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n a gas generator provide a </a:t>
            </a:r>
            <a:r>
              <a:rPr lang="en-GB" sz="1700" b="1" dirty="0" smtClean="0">
                <a:solidFill>
                  <a:srgbClr val="A70532"/>
                </a:solidFill>
                <a:latin typeface="Calibri" pitchFamily="34" charset="0"/>
                <a:cs typeface="Arial" charset="0"/>
              </a:rPr>
              <a:t>safe and simple</a:t>
            </a:r>
            <a:r>
              <a:rPr lang="en-GB" sz="17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method of generating </a:t>
            </a:r>
            <a:r>
              <a:rPr lang="en-GB" sz="1700" b="1" dirty="0" smtClean="0">
                <a:solidFill>
                  <a:srgbClr val="A70532"/>
                </a:solidFill>
                <a:latin typeface="Calibri" pitchFamily="34" charset="0"/>
                <a:cs typeface="Arial" charset="0"/>
              </a:rPr>
              <a:t>dynamic test atmospheres</a:t>
            </a:r>
            <a:r>
              <a:rPr lang="en-GB" sz="17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for a wide range of analytes</a:t>
            </a:r>
          </a:p>
          <a:p>
            <a:pPr marL="216000" indent="-216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700" b="1" dirty="0" smtClean="0">
                <a:latin typeface="Calibri" pitchFamily="34" charset="0"/>
                <a:cs typeface="Arial" charset="0"/>
              </a:rPr>
              <a:t>Reliable </a:t>
            </a:r>
            <a:r>
              <a:rPr lang="en-GB" sz="1700" b="1" dirty="0" smtClean="0">
                <a:solidFill>
                  <a:srgbClr val="A70532"/>
                </a:solidFill>
                <a:latin typeface="Calibri" pitchFamily="34" charset="0"/>
                <a:cs typeface="Arial" charset="0"/>
              </a:rPr>
              <a:t>temperature control</a:t>
            </a:r>
            <a:r>
              <a:rPr lang="en-GB" sz="1700" b="1" dirty="0" smtClean="0">
                <a:latin typeface="Calibri" pitchFamily="34" charset="0"/>
                <a:cs typeface="Arial" charset="0"/>
              </a:rPr>
              <a:t> of the test atmosphere is vital</a:t>
            </a:r>
          </a:p>
          <a:p>
            <a:pPr marL="216000" indent="-216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7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four tubes tested (and the sample pump) </a:t>
            </a:r>
            <a:r>
              <a:rPr lang="en-GB" sz="1700" b="1" dirty="0" smtClean="0">
                <a:solidFill>
                  <a:srgbClr val="A70532"/>
                </a:solidFill>
                <a:latin typeface="Calibri" pitchFamily="34" charset="0"/>
                <a:cs typeface="Arial" charset="0"/>
              </a:rPr>
              <a:t>produced satisfactory results</a:t>
            </a:r>
            <a:r>
              <a:rPr lang="en-GB" sz="17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when evaluated against the ISO standard using the test equipment</a:t>
            </a:r>
          </a:p>
          <a:p>
            <a:pPr marL="216000" indent="-216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7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main factor found to affect tube performance was </a:t>
            </a:r>
            <a:r>
              <a:rPr lang="en-GB" sz="1700" b="1" dirty="0" smtClean="0">
                <a:solidFill>
                  <a:srgbClr val="A70532"/>
                </a:solidFill>
                <a:latin typeface="Calibri" pitchFamily="34" charset="0"/>
                <a:cs typeface="Arial" charset="0"/>
              </a:rPr>
              <a:t>measurement bias (</a:t>
            </a:r>
            <a:r>
              <a:rPr lang="en-GB" sz="1700" b="1" i="1" dirty="0" smtClean="0">
                <a:solidFill>
                  <a:srgbClr val="A70532"/>
                </a:solidFill>
                <a:latin typeface="Calibri" pitchFamily="34" charset="0"/>
                <a:cs typeface="Arial" charset="0"/>
              </a:rPr>
              <a:t>u</a:t>
            </a:r>
            <a:r>
              <a:rPr lang="en-GB" sz="1700" b="1" i="1" baseline="-25000" dirty="0" smtClean="0">
                <a:solidFill>
                  <a:srgbClr val="A70532"/>
                </a:solidFill>
                <a:latin typeface="Calibri" pitchFamily="34" charset="0"/>
                <a:cs typeface="Arial" charset="0"/>
              </a:rPr>
              <a:t>B</a:t>
            </a:r>
            <a:r>
              <a:rPr lang="en-GB" sz="1700" b="1" dirty="0" smtClean="0">
                <a:solidFill>
                  <a:srgbClr val="A70532"/>
                </a:solidFill>
                <a:latin typeface="Calibri" pitchFamily="34" charset="0"/>
                <a:cs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8744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cap="small" dirty="0" smtClean="0"/>
              <a:t>Any questions</a:t>
            </a:r>
            <a:r>
              <a:rPr lang="en-US" altLang="en-US" dirty="0" smtClean="0"/>
              <a:t>?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" t="2000" r="3727" b="4037"/>
          <a:stretch/>
        </p:blipFill>
        <p:spPr bwMode="auto">
          <a:xfrm>
            <a:off x="715618" y="1440000"/>
            <a:ext cx="2740055" cy="3060000"/>
          </a:xfrm>
          <a:prstGeom prst="rect">
            <a:avLst/>
          </a:prstGeom>
          <a:noFill/>
          <a:ln w="19050">
            <a:solidFill>
              <a:srgbClr val="A7053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4067944" y="1368000"/>
            <a:ext cx="4824536" cy="333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eaLnBrk="0" hangingPunct="0">
              <a:spcBef>
                <a:spcPct val="40000"/>
              </a:spcBef>
              <a:buSzPct val="130000"/>
              <a:buChar char="•"/>
              <a:defRPr sz="2800">
                <a:solidFill>
                  <a:srgbClr val="A7053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A7053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800">
                <a:solidFill>
                  <a:srgbClr val="A7053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800">
                <a:solidFill>
                  <a:srgbClr val="A7053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800">
                <a:solidFill>
                  <a:srgbClr val="A7053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A7053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A7053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A7053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A7053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1600" b="1" dirty="0" smtClean="0">
                <a:solidFill>
                  <a:schemeClr val="tx1"/>
                </a:solidFill>
              </a:rPr>
              <a:t>The work described in this presentation was carried out at the </a:t>
            </a:r>
            <a:r>
              <a:rPr lang="en-GB" altLang="en-US" sz="1600" b="1" dirty="0">
                <a:solidFill>
                  <a:schemeClr val="tx1"/>
                </a:solidFill>
              </a:rPr>
              <a:t>Science and Research Centre </a:t>
            </a:r>
            <a:r>
              <a:rPr lang="en-GB" altLang="en-US" sz="1600" b="1" dirty="0" smtClean="0">
                <a:solidFill>
                  <a:schemeClr val="tx1"/>
                </a:solidFill>
              </a:rPr>
              <a:t>of the Health and Safety Executive at the request of Gastec Corporation, Ayase-City, Japan. Gastec also supplied the tubes tested.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GB" altLang="en-US" sz="1600" b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1600" b="1" dirty="0" smtClean="0">
                <a:solidFill>
                  <a:schemeClr val="tx1"/>
                </a:solidFill>
              </a:rPr>
              <a:t>For further information please contact:</a:t>
            </a:r>
            <a:endParaRPr lang="en-GB" altLang="en-US" sz="1600" b="1" dirty="0">
              <a:solidFill>
                <a:schemeClr val="tx1"/>
              </a:solidFill>
            </a:endParaRPr>
          </a:p>
          <a:p>
            <a:pPr eaLnBrk="1" hangingPunct="1">
              <a:spcBef>
                <a:spcPts val="600"/>
              </a:spcBef>
              <a:buSzTx/>
              <a:buFontTx/>
              <a:buNone/>
            </a:pPr>
            <a:r>
              <a:rPr lang="en-GB" altLang="en-US" sz="1800" b="1" dirty="0" smtClean="0"/>
              <a:t>ian.pengelly@hse.gov.uk</a:t>
            </a:r>
            <a:endParaRPr lang="en-GB" altLang="en-US" sz="1800" b="1" dirty="0"/>
          </a:p>
          <a:p>
            <a:pPr eaLnBrk="1" hangingPunct="1">
              <a:spcBef>
                <a:spcPts val="600"/>
              </a:spcBef>
              <a:spcAft>
                <a:spcPts val="0"/>
              </a:spcAft>
              <a:buSzTx/>
              <a:buFontTx/>
              <a:buNone/>
            </a:pPr>
            <a:r>
              <a:rPr lang="en-GB" altLang="en-US" sz="1600" b="1" dirty="0" smtClean="0">
                <a:solidFill>
                  <a:schemeClr val="tx1"/>
                </a:solidFill>
              </a:rPr>
              <a:t>Analytical </a:t>
            </a:r>
            <a:r>
              <a:rPr lang="en-GB" altLang="en-US" sz="1600" b="1" dirty="0">
                <a:solidFill>
                  <a:schemeClr val="tx1"/>
                </a:solidFill>
              </a:rPr>
              <a:t>Chemistry </a:t>
            </a:r>
            <a:r>
              <a:rPr lang="en-GB" altLang="en-US" sz="1600" b="1" dirty="0" smtClean="0">
                <a:solidFill>
                  <a:schemeClr val="tx1"/>
                </a:solidFill>
              </a:rPr>
              <a:t>Team</a:t>
            </a:r>
            <a:endParaRPr lang="en-GB" altLang="en-US" sz="1600" b="1" dirty="0">
              <a:solidFill>
                <a:schemeClr val="tx1"/>
              </a:solidFill>
            </a:endParaRPr>
          </a:p>
          <a:p>
            <a:pPr eaLnBrk="1" hangingPunct="1">
              <a:spcBef>
                <a:spcPts val="600"/>
              </a:spcBef>
              <a:buSzTx/>
              <a:buFontTx/>
              <a:buNone/>
            </a:pPr>
            <a:r>
              <a:rPr lang="en-GB" altLang="en-US" sz="1600" b="1" dirty="0">
                <a:solidFill>
                  <a:schemeClr val="tx1"/>
                </a:solidFill>
              </a:rPr>
              <a:t>Health and Safety </a:t>
            </a:r>
            <a:r>
              <a:rPr lang="en-GB" altLang="en-US" sz="1600" b="1" dirty="0" smtClean="0">
                <a:solidFill>
                  <a:schemeClr val="tx1"/>
                </a:solidFill>
              </a:rPr>
              <a:t>Executive</a:t>
            </a:r>
            <a:endParaRPr lang="en-GB" altLang="en-US" sz="1600" b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1600" b="1" dirty="0">
                <a:solidFill>
                  <a:schemeClr val="tx1"/>
                </a:solidFill>
              </a:rPr>
              <a:t>Science </a:t>
            </a:r>
            <a:r>
              <a:rPr lang="en-GB" altLang="en-US" sz="1600" b="1" dirty="0" smtClean="0">
                <a:solidFill>
                  <a:schemeClr val="tx1"/>
                </a:solidFill>
              </a:rPr>
              <a:t>and Research Centre</a:t>
            </a:r>
            <a:endParaRPr lang="en-GB" altLang="en-US" sz="1600" b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1600" b="1" dirty="0">
                <a:solidFill>
                  <a:schemeClr val="tx1"/>
                </a:solidFill>
              </a:rPr>
              <a:t>Harpur Hill, Buxton, SK17 </a:t>
            </a:r>
            <a:r>
              <a:rPr lang="en-GB" altLang="en-US" sz="1600" b="1" dirty="0" smtClean="0">
                <a:solidFill>
                  <a:schemeClr val="tx1"/>
                </a:solidFill>
              </a:rPr>
              <a:t>9JN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1600" b="1" dirty="0" smtClean="0">
                <a:solidFill>
                  <a:schemeClr val="tx1"/>
                </a:solidFill>
              </a:rPr>
              <a:t>United Kingdom</a:t>
            </a:r>
            <a:endParaRPr lang="en-GB" altLang="en-US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cap="small" dirty="0" smtClean="0"/>
              <a:t>Product Description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7584" y="2440405"/>
            <a:ext cx="3173421" cy="2041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34602" y="1388354"/>
            <a:ext cx="2880000" cy="252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387433"/>
            <a:ext cx="3816424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1600" b="1" dirty="0" smtClean="0">
                <a:latin typeface="Calibri" panose="020F0502020204030204" pitchFamily="34" charset="0"/>
              </a:rPr>
              <a:t>Short Term Gas Detector Tubes comprise a</a:t>
            </a:r>
          </a:p>
          <a:p>
            <a:pPr algn="ctr"/>
            <a:r>
              <a:rPr lang="en-GB" sz="1600" b="1" dirty="0" smtClean="0">
                <a:solidFill>
                  <a:srgbClr val="A70532"/>
                </a:solidFill>
                <a:latin typeface="Calibri" panose="020F0502020204030204" pitchFamily="34" charset="0"/>
              </a:rPr>
              <a:t>Stain Length Tube</a:t>
            </a:r>
            <a:r>
              <a:rPr lang="en-GB" sz="1600" b="1" dirty="0" smtClean="0">
                <a:latin typeface="Calibri" panose="020F0502020204030204" pitchFamily="34" charset="0"/>
              </a:rPr>
              <a:t> and a </a:t>
            </a:r>
            <a:r>
              <a:rPr lang="en-GB" sz="1600" b="1" dirty="0" smtClean="0">
                <a:solidFill>
                  <a:srgbClr val="A70532"/>
                </a:solidFill>
                <a:latin typeface="Calibri" panose="020F0502020204030204" pitchFamily="34" charset="0"/>
              </a:rPr>
              <a:t>Sampling Pump</a:t>
            </a:r>
            <a:endParaRPr lang="en-GB" sz="1600" b="1" dirty="0">
              <a:solidFill>
                <a:srgbClr val="A70532"/>
              </a:solidFill>
              <a:latin typeface="Calibri" panose="020F0502020204030204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1187624" y="1993945"/>
            <a:ext cx="288032" cy="657868"/>
          </a:xfrm>
          <a:prstGeom prst="straightConnector1">
            <a:avLst/>
          </a:prstGeom>
          <a:ln w="15875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915816" y="1972208"/>
            <a:ext cx="504056" cy="1337474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572000" y="3939902"/>
            <a:ext cx="4464496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1600" b="1" dirty="0" smtClean="0">
                <a:latin typeface="Calibri" panose="020F0502020204030204" pitchFamily="34" charset="0"/>
              </a:rPr>
              <a:t>A </a:t>
            </a:r>
            <a:r>
              <a:rPr lang="en-GB" sz="1600" b="1" dirty="0" smtClean="0">
                <a:solidFill>
                  <a:srgbClr val="A70532"/>
                </a:solidFill>
                <a:latin typeface="Calibri" panose="020F0502020204030204" pitchFamily="34" charset="0"/>
              </a:rPr>
              <a:t>known volume of air</a:t>
            </a:r>
            <a:r>
              <a:rPr lang="en-GB" sz="1600" b="1" dirty="0" smtClean="0">
                <a:latin typeface="Calibri" panose="020F0502020204030204" pitchFamily="34" charset="0"/>
              </a:rPr>
              <a:t> is drawn through the tube producing a </a:t>
            </a:r>
            <a:r>
              <a:rPr lang="en-GB" sz="1600" b="1" dirty="0" smtClean="0">
                <a:solidFill>
                  <a:srgbClr val="A70532"/>
                </a:solidFill>
                <a:latin typeface="Calibri" panose="020F0502020204030204" pitchFamily="34" charset="0"/>
              </a:rPr>
              <a:t>colour change</a:t>
            </a:r>
            <a:r>
              <a:rPr lang="en-GB" sz="1600" b="1" dirty="0" smtClean="0">
                <a:latin typeface="Calibri" panose="020F0502020204030204" pitchFamily="34" charset="0"/>
              </a:rPr>
              <a:t> in the indicator layer the </a:t>
            </a:r>
            <a:r>
              <a:rPr lang="en-GB" sz="1600" b="1" dirty="0" smtClean="0">
                <a:solidFill>
                  <a:srgbClr val="A70532"/>
                </a:solidFill>
                <a:latin typeface="Calibri" panose="020F0502020204030204" pitchFamily="34" charset="0"/>
              </a:rPr>
              <a:t>length of which is proportional to concentration</a:t>
            </a:r>
            <a:endParaRPr lang="en-GB" sz="1600" b="1" dirty="0">
              <a:solidFill>
                <a:srgbClr val="A7053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87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cap="small" dirty="0" smtClean="0"/>
              <a:t>ISO17621:2015 </a:t>
            </a:r>
            <a:r>
              <a:rPr lang="en-GB" altLang="en-US" cap="small" dirty="0"/>
              <a:t>Test Standard</a:t>
            </a:r>
            <a:endParaRPr lang="en-US" altLang="en-US" cap="small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94040" y="1563638"/>
            <a:ext cx="464408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160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Provides a Test Protocol for evaluation of </a:t>
            </a:r>
            <a:r>
              <a:rPr lang="en-GB" sz="1600" b="1" dirty="0" smtClean="0">
                <a:latin typeface="Calibri" pitchFamily="34" charset="0"/>
                <a:cs typeface="Arial" charset="0"/>
              </a:rPr>
              <a:t>both the</a:t>
            </a:r>
            <a:r>
              <a:rPr lang="en-GB" sz="1600" b="1" dirty="0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GB" sz="1600" b="1" dirty="0" smtClean="0">
                <a:solidFill>
                  <a:srgbClr val="A70532"/>
                </a:solidFill>
                <a:latin typeface="Calibri" pitchFamily="34" charset="0"/>
                <a:cs typeface="Arial" charset="0"/>
              </a:rPr>
              <a:t>Sampling Pump</a:t>
            </a:r>
            <a:r>
              <a:rPr lang="en-GB" sz="1600" b="1" dirty="0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GB" sz="1600" b="1" dirty="0" smtClean="0">
                <a:latin typeface="Calibri" pitchFamily="34" charset="0"/>
                <a:cs typeface="Arial" charset="0"/>
              </a:rPr>
              <a:t>and the</a:t>
            </a:r>
            <a:r>
              <a:rPr lang="en-GB" sz="1600" b="1" dirty="0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GB" sz="1600" b="1" dirty="0" smtClean="0">
                <a:solidFill>
                  <a:srgbClr val="A70532"/>
                </a:solidFill>
                <a:latin typeface="Calibri" pitchFamily="34" charset="0"/>
                <a:cs typeface="Arial" charset="0"/>
              </a:rPr>
              <a:t>Detector Tube</a:t>
            </a:r>
          </a:p>
          <a:p>
            <a:pPr marL="216000" indent="-2160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Tests the detector </a:t>
            </a:r>
            <a:r>
              <a:rPr lang="en-GB" sz="16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</a:t>
            </a:r>
            <a:r>
              <a:rPr lang="en-GB" sz="16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ubes under a range of </a:t>
            </a:r>
            <a:r>
              <a:rPr lang="en-GB" sz="1600" b="1" dirty="0" smtClean="0">
                <a:solidFill>
                  <a:srgbClr val="A70532"/>
                </a:solidFill>
                <a:latin typeface="Calibri" pitchFamily="34" charset="0"/>
                <a:cs typeface="Arial" charset="0"/>
              </a:rPr>
              <a:t>Concentrations</a:t>
            </a:r>
            <a:r>
              <a:rPr lang="en-GB" sz="16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, </a:t>
            </a:r>
            <a:r>
              <a:rPr lang="en-GB" sz="1600" b="1" dirty="0" smtClean="0">
                <a:solidFill>
                  <a:srgbClr val="A70532"/>
                </a:solidFill>
                <a:latin typeface="Calibri" pitchFamily="34" charset="0"/>
                <a:cs typeface="Arial" charset="0"/>
              </a:rPr>
              <a:t>Temperatures </a:t>
            </a:r>
            <a:r>
              <a:rPr lang="en-GB" sz="16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and </a:t>
            </a:r>
            <a:r>
              <a:rPr lang="en-GB" sz="1600" b="1" dirty="0" smtClean="0">
                <a:solidFill>
                  <a:srgbClr val="A70532"/>
                </a:solidFill>
                <a:latin typeface="Calibri" pitchFamily="34" charset="0"/>
                <a:cs typeface="Arial" charset="0"/>
              </a:rPr>
              <a:t>Humidities</a:t>
            </a:r>
          </a:p>
          <a:p>
            <a:pPr indent="-2160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Doesn’t consider </a:t>
            </a:r>
            <a:r>
              <a:rPr lang="en-GB" sz="1600" b="1" dirty="0">
                <a:solidFill>
                  <a:srgbClr val="A70532"/>
                </a:solidFill>
                <a:latin typeface="Calibri" pitchFamily="34" charset="0"/>
                <a:cs typeface="Arial" charset="0"/>
              </a:rPr>
              <a:t>I</a:t>
            </a:r>
            <a:r>
              <a:rPr lang="en-GB" sz="1600" b="1" dirty="0" smtClean="0">
                <a:solidFill>
                  <a:srgbClr val="A70532"/>
                </a:solidFill>
                <a:latin typeface="Calibri" pitchFamily="34" charset="0"/>
                <a:cs typeface="Arial" charset="0"/>
              </a:rPr>
              <a:t>nterferences</a:t>
            </a:r>
          </a:p>
          <a:p>
            <a:pPr marL="216000" indent="-2160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Results are used to calculate an </a:t>
            </a:r>
            <a:r>
              <a:rPr lang="en-GB" sz="1600" b="1" dirty="0" smtClean="0">
                <a:solidFill>
                  <a:srgbClr val="A70532"/>
                </a:solidFill>
                <a:latin typeface="Calibri" pitchFamily="34" charset="0"/>
                <a:cs typeface="Arial" charset="0"/>
              </a:rPr>
              <a:t>Expanded Overall Uncertainty</a:t>
            </a:r>
            <a:r>
              <a:rPr lang="en-GB" sz="16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value</a:t>
            </a:r>
          </a:p>
          <a:p>
            <a:pPr marL="216000" indent="-2160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Acceptance criteria is an </a:t>
            </a:r>
            <a:r>
              <a:rPr lang="en-GB" sz="16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E</a:t>
            </a:r>
            <a:r>
              <a:rPr lang="en-GB" sz="16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xpanded Overall Uncertainty of </a:t>
            </a:r>
            <a:r>
              <a:rPr lang="en-GB" sz="1600" b="1" dirty="0" smtClean="0">
                <a:solidFill>
                  <a:srgbClr val="A70532"/>
                </a:solidFill>
                <a:latin typeface="Calibri" pitchFamily="34" charset="0"/>
                <a:cs typeface="Arial" charset="0"/>
              </a:rPr>
              <a:t>less than 50%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3" t="13556" r="35962" b="4489"/>
          <a:stretch/>
        </p:blipFill>
        <p:spPr bwMode="auto">
          <a:xfrm>
            <a:off x="5940152" y="1347614"/>
            <a:ext cx="2303728" cy="3240000"/>
          </a:xfrm>
          <a:prstGeom prst="rect">
            <a:avLst/>
          </a:prstGeom>
          <a:noFill/>
          <a:ln w="12700">
            <a:solidFill>
              <a:srgbClr val="B30337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12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cap="small" dirty="0" smtClean="0"/>
              <a:t>Testing of Sampling Pumps</a:t>
            </a:r>
            <a:endParaRPr lang="en-US" altLang="en-US" cap="small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39552" y="1419622"/>
            <a:ext cx="7848872" cy="1423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216000">
              <a:spcAft>
                <a:spcPts val="900"/>
              </a:spcAft>
              <a:buFont typeface="Arial" panose="020B0604020202020204" pitchFamily="34" charset="0"/>
              <a:buChar char="•"/>
              <a:tabLst>
                <a:tab pos="216000" algn="l"/>
              </a:tabLst>
            </a:pPr>
            <a:r>
              <a:rPr lang="en-GB" sz="16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sampling pump test in ISO 17621 includes a </a:t>
            </a:r>
            <a:r>
              <a:rPr lang="en-GB" sz="1600" b="1" dirty="0">
                <a:solidFill>
                  <a:srgbClr val="A70532"/>
                </a:solidFill>
                <a:latin typeface="Calibri" pitchFamily="34" charset="0"/>
                <a:cs typeface="Arial" charset="0"/>
              </a:rPr>
              <a:t>l</a:t>
            </a:r>
            <a:r>
              <a:rPr lang="en-GB" sz="1600" b="1" dirty="0" smtClean="0">
                <a:solidFill>
                  <a:srgbClr val="A70532"/>
                </a:solidFill>
                <a:latin typeface="Calibri" pitchFamily="34" charset="0"/>
                <a:cs typeface="Arial" charset="0"/>
              </a:rPr>
              <a:t>eak</a:t>
            </a:r>
            <a:r>
              <a:rPr lang="en-GB" sz="1600" b="1" dirty="0" smtClean="0">
                <a:latin typeface="Calibri" pitchFamily="34" charset="0"/>
                <a:cs typeface="Arial" charset="0"/>
              </a:rPr>
              <a:t> test a</a:t>
            </a:r>
            <a:r>
              <a:rPr lang="en-GB" sz="16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nd a </a:t>
            </a:r>
            <a:r>
              <a:rPr lang="en-GB" sz="1600" b="1" dirty="0">
                <a:solidFill>
                  <a:srgbClr val="A70532"/>
                </a:solidFill>
                <a:latin typeface="Calibri" pitchFamily="34" charset="0"/>
                <a:cs typeface="Arial" charset="0"/>
              </a:rPr>
              <a:t>v</a:t>
            </a:r>
            <a:r>
              <a:rPr lang="en-GB" sz="1600" b="1" dirty="0" smtClean="0">
                <a:solidFill>
                  <a:srgbClr val="A70532"/>
                </a:solidFill>
                <a:latin typeface="Calibri" pitchFamily="34" charset="0"/>
                <a:cs typeface="Arial" charset="0"/>
              </a:rPr>
              <a:t>olume</a:t>
            </a:r>
            <a:r>
              <a:rPr lang="en-GB" sz="1600" b="1" dirty="0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GB" sz="16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test</a:t>
            </a:r>
            <a:endParaRPr lang="en-GB" sz="16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lvl="0" indent="-216000">
              <a:spcAft>
                <a:spcPts val="900"/>
              </a:spcAft>
              <a:buFont typeface="Arial" panose="020B0604020202020204" pitchFamily="34" charset="0"/>
              <a:buChar char="•"/>
              <a:tabLst>
                <a:tab pos="216000" algn="l"/>
              </a:tabLst>
            </a:pPr>
            <a:r>
              <a:rPr lang="en-GB" sz="16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Volume measured </a:t>
            </a:r>
            <a:r>
              <a:rPr lang="en-GB" sz="16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 </a:t>
            </a:r>
            <a:r>
              <a:rPr lang="en-GB" sz="1600" b="1" dirty="0" smtClean="0">
                <a:latin typeface="Calibri" pitchFamily="34" charset="0"/>
                <a:cs typeface="Arial" charset="0"/>
              </a:rPr>
              <a:t>gas tight </a:t>
            </a:r>
            <a:r>
              <a:rPr lang="en-GB" sz="1600" b="1" dirty="0">
                <a:latin typeface="Calibri" pitchFamily="34" charset="0"/>
                <a:cs typeface="Arial" charset="0"/>
              </a:rPr>
              <a:t>s</a:t>
            </a:r>
            <a:r>
              <a:rPr lang="en-GB" sz="1600" b="1" dirty="0" smtClean="0">
                <a:latin typeface="Calibri" pitchFamily="34" charset="0"/>
                <a:cs typeface="Arial" charset="0"/>
              </a:rPr>
              <a:t>yringe</a:t>
            </a:r>
            <a:r>
              <a:rPr lang="en-GB" sz="16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, which must </a:t>
            </a:r>
            <a:r>
              <a:rPr lang="en-GB" sz="16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be </a:t>
            </a:r>
            <a:r>
              <a:rPr lang="en-GB" sz="16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both </a:t>
            </a:r>
            <a:r>
              <a:rPr lang="en-GB" sz="1600" b="1" dirty="0">
                <a:solidFill>
                  <a:srgbClr val="A70532"/>
                </a:solidFill>
                <a:latin typeface="Calibri" pitchFamily="34" charset="0"/>
                <a:cs typeface="Arial" charset="0"/>
              </a:rPr>
              <a:t>g</a:t>
            </a:r>
            <a:r>
              <a:rPr lang="en-GB" sz="1600" b="1" dirty="0" smtClean="0">
                <a:solidFill>
                  <a:srgbClr val="A70532"/>
                </a:solidFill>
                <a:latin typeface="Calibri" pitchFamily="34" charset="0"/>
                <a:cs typeface="Arial" charset="0"/>
              </a:rPr>
              <a:t>as </a:t>
            </a:r>
            <a:r>
              <a:rPr lang="en-GB" sz="1600" b="1" dirty="0">
                <a:solidFill>
                  <a:srgbClr val="A70532"/>
                </a:solidFill>
                <a:latin typeface="Calibri" pitchFamily="34" charset="0"/>
                <a:cs typeface="Arial" charset="0"/>
              </a:rPr>
              <a:t>t</a:t>
            </a:r>
            <a:r>
              <a:rPr lang="en-GB" sz="1600" b="1" dirty="0" smtClean="0">
                <a:solidFill>
                  <a:srgbClr val="A70532"/>
                </a:solidFill>
                <a:latin typeface="Calibri" pitchFamily="34" charset="0"/>
                <a:cs typeface="Arial" charset="0"/>
              </a:rPr>
              <a:t>ight</a:t>
            </a:r>
            <a:r>
              <a:rPr lang="en-GB" sz="16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GB" sz="1600" b="1" u="sng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an</a:t>
            </a:r>
            <a:r>
              <a:rPr lang="en-GB" sz="1600" b="1" u="sng" dirty="0">
                <a:latin typeface="Calibri" pitchFamily="34" charset="0"/>
                <a:cs typeface="Arial" charset="0"/>
              </a:rPr>
              <a:t>d</a:t>
            </a:r>
            <a:r>
              <a:rPr lang="en-GB" sz="1600" b="1" dirty="0">
                <a:latin typeface="Calibri" pitchFamily="34" charset="0"/>
                <a:cs typeface="Arial" charset="0"/>
              </a:rPr>
              <a:t> </a:t>
            </a:r>
            <a:r>
              <a:rPr lang="en-GB" sz="1600" b="1" dirty="0">
                <a:solidFill>
                  <a:srgbClr val="A70532"/>
                </a:solidFill>
                <a:latin typeface="Calibri" pitchFamily="34" charset="0"/>
                <a:cs typeface="Arial" charset="0"/>
              </a:rPr>
              <a:t>l</a:t>
            </a:r>
            <a:r>
              <a:rPr lang="en-GB" sz="1600" b="1" dirty="0" smtClean="0">
                <a:solidFill>
                  <a:srgbClr val="A70532"/>
                </a:solidFill>
                <a:latin typeface="Calibri" pitchFamily="34" charset="0"/>
                <a:cs typeface="Arial" charset="0"/>
              </a:rPr>
              <a:t>ow </a:t>
            </a:r>
            <a:r>
              <a:rPr lang="en-GB" sz="1600" b="1" dirty="0">
                <a:solidFill>
                  <a:srgbClr val="A70532"/>
                </a:solidFill>
                <a:latin typeface="Calibri" pitchFamily="34" charset="0"/>
                <a:cs typeface="Arial" charset="0"/>
              </a:rPr>
              <a:t>f</a:t>
            </a:r>
            <a:r>
              <a:rPr lang="en-GB" sz="1600" b="1" dirty="0" smtClean="0">
                <a:solidFill>
                  <a:srgbClr val="A70532"/>
                </a:solidFill>
                <a:latin typeface="Calibri" pitchFamily="34" charset="0"/>
                <a:cs typeface="Arial" charset="0"/>
              </a:rPr>
              <a:t>riction</a:t>
            </a:r>
            <a:endParaRPr lang="en-GB" sz="1600" b="1" dirty="0">
              <a:solidFill>
                <a:srgbClr val="A70532"/>
              </a:solidFill>
              <a:latin typeface="Calibri" pitchFamily="34" charset="0"/>
              <a:cs typeface="Arial" charset="0"/>
            </a:endParaRPr>
          </a:p>
          <a:p>
            <a:pPr lvl="0" indent="-216000">
              <a:spcAft>
                <a:spcPts val="900"/>
              </a:spcAft>
              <a:buFont typeface="Arial" panose="020B0604020202020204" pitchFamily="34" charset="0"/>
              <a:buChar char="•"/>
              <a:tabLst>
                <a:tab pos="216000" algn="l"/>
              </a:tabLst>
            </a:pPr>
            <a:r>
              <a:rPr lang="en-GB" sz="16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Volume </a:t>
            </a:r>
            <a:r>
              <a:rPr lang="en-GB" sz="16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test is </a:t>
            </a:r>
            <a:r>
              <a:rPr lang="en-GB" sz="1600" b="1" dirty="0" smtClean="0">
                <a:solidFill>
                  <a:srgbClr val="A70532"/>
                </a:solidFill>
                <a:latin typeface="Calibri" pitchFamily="34" charset="0"/>
                <a:cs typeface="Arial" charset="0"/>
              </a:rPr>
              <a:t>repeated six times</a:t>
            </a:r>
            <a:endParaRPr lang="en-GB" sz="1600" b="1" dirty="0">
              <a:solidFill>
                <a:srgbClr val="A70532"/>
              </a:solidFill>
              <a:latin typeface="Calibri" pitchFamily="34" charset="0"/>
              <a:cs typeface="Arial" charset="0"/>
            </a:endParaRPr>
          </a:p>
          <a:p>
            <a:pPr lvl="0" indent="-216000">
              <a:spcAft>
                <a:spcPts val="900"/>
              </a:spcAft>
              <a:buFont typeface="Arial" panose="020B0604020202020204" pitchFamily="34" charset="0"/>
              <a:buChar char="•"/>
              <a:tabLst>
                <a:tab pos="216000" algn="l"/>
              </a:tabLst>
            </a:pPr>
            <a:r>
              <a:rPr lang="en-GB" sz="16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Acceptance Criteria </a:t>
            </a:r>
            <a:r>
              <a:rPr lang="en-GB" sz="16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is a deviation of </a:t>
            </a:r>
            <a:r>
              <a:rPr lang="en-GB" sz="1600" b="1" dirty="0" smtClean="0">
                <a:solidFill>
                  <a:srgbClr val="A70532"/>
                </a:solidFill>
                <a:latin typeface="Calibri" pitchFamily="34" charset="0"/>
                <a:cs typeface="Arial" charset="0"/>
              </a:rPr>
              <a:t>less than </a:t>
            </a:r>
            <a:r>
              <a:rPr lang="en-GB" sz="1600" b="1" dirty="0">
                <a:solidFill>
                  <a:srgbClr val="A70532"/>
                </a:solidFill>
                <a:latin typeface="Calibri" pitchFamily="34" charset="0"/>
                <a:cs typeface="Arial" charset="0"/>
              </a:rPr>
              <a:t>5</a:t>
            </a:r>
            <a:r>
              <a:rPr lang="en-GB" sz="1600" b="1" dirty="0" smtClean="0">
                <a:solidFill>
                  <a:srgbClr val="A70532"/>
                </a:solidFill>
                <a:latin typeface="Calibri" pitchFamily="34" charset="0"/>
                <a:cs typeface="Arial" charset="0"/>
              </a:rPr>
              <a:t>% </a:t>
            </a:r>
            <a:r>
              <a:rPr lang="en-GB" sz="16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from </a:t>
            </a:r>
            <a:r>
              <a:rPr lang="en-GB" sz="16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</a:t>
            </a:r>
            <a:r>
              <a:rPr lang="en-GB" sz="16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expected volume</a:t>
            </a:r>
          </a:p>
        </p:txBody>
      </p:sp>
      <p:pic>
        <p:nvPicPr>
          <p:cNvPr id="2" name="Picture 1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535" y="3435846"/>
            <a:ext cx="8074906" cy="1152128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827584" y="3114278"/>
            <a:ext cx="828488" cy="215444"/>
          </a:xfrm>
          <a:prstGeom prst="rect">
            <a:avLst/>
          </a:prstGeom>
          <a:solidFill>
            <a:srgbClr val="A70532"/>
          </a:solidFill>
          <a:ln w="15875">
            <a:solidFill>
              <a:srgbClr val="B30337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Pump</a:t>
            </a:r>
            <a:endParaRPr lang="en-GB" sz="1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2160" y="3132556"/>
            <a:ext cx="2016224" cy="215444"/>
          </a:xfrm>
          <a:prstGeom prst="rect">
            <a:avLst/>
          </a:prstGeom>
          <a:solidFill>
            <a:srgbClr val="A70532"/>
          </a:solidFill>
          <a:ln w="15875">
            <a:solidFill>
              <a:srgbClr val="B30337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100 ml gas tight syringe</a:t>
            </a:r>
            <a:endParaRPr lang="en-GB" sz="1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7784" y="3096000"/>
            <a:ext cx="2304256" cy="215444"/>
          </a:xfrm>
          <a:prstGeom prst="rect">
            <a:avLst/>
          </a:prstGeom>
          <a:solidFill>
            <a:srgbClr val="A70532"/>
          </a:solidFill>
          <a:ln w="15875">
            <a:solidFill>
              <a:srgbClr val="B30337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Connector + Detector Tube</a:t>
            </a:r>
            <a:endParaRPr lang="en-GB" sz="1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9" name="Straight Arrow Connector 8"/>
          <p:cNvCxnSpPr>
            <a:stCxn id="4" idx="2"/>
          </p:cNvCxnSpPr>
          <p:nvPr/>
        </p:nvCxnSpPr>
        <p:spPr>
          <a:xfrm>
            <a:off x="1241828" y="3329722"/>
            <a:ext cx="1529972" cy="610180"/>
          </a:xfrm>
          <a:prstGeom prst="straightConnector1">
            <a:avLst/>
          </a:prstGeom>
          <a:ln w="15875">
            <a:solidFill>
              <a:srgbClr val="A70532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2"/>
          </p:cNvCxnSpPr>
          <p:nvPr/>
        </p:nvCxnSpPr>
        <p:spPr>
          <a:xfrm flipH="1">
            <a:off x="6516216" y="3348000"/>
            <a:ext cx="504056" cy="591902"/>
          </a:xfrm>
          <a:prstGeom prst="straightConnector1">
            <a:avLst/>
          </a:prstGeom>
          <a:ln w="15875">
            <a:solidFill>
              <a:srgbClr val="A70532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2"/>
          </p:cNvCxnSpPr>
          <p:nvPr/>
        </p:nvCxnSpPr>
        <p:spPr>
          <a:xfrm>
            <a:off x="3779912" y="3311444"/>
            <a:ext cx="1008112" cy="628458"/>
          </a:xfrm>
          <a:prstGeom prst="straightConnector1">
            <a:avLst/>
          </a:prstGeom>
          <a:ln w="15875">
            <a:solidFill>
              <a:srgbClr val="A70532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78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cap="small" dirty="0" smtClean="0"/>
              <a:t>Results of Sampling Pump Tests</a:t>
            </a:r>
            <a:endParaRPr lang="en-US" altLang="en-US" cap="small" dirty="0" smtClean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8868"/>
            <a:ext cx="4954447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56176" y="1707654"/>
            <a:ext cx="2448272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900"/>
              </a:spcAft>
              <a:buFont typeface="Arial" panose="020B0604020202020204" pitchFamily="34" charset="0"/>
              <a:buChar char="•"/>
              <a:tabLst>
                <a:tab pos="216000" algn="l"/>
              </a:tabLst>
            </a:pPr>
            <a:r>
              <a:rPr lang="en-GB" sz="16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Five pumps </a:t>
            </a:r>
            <a:r>
              <a:rPr lang="en-GB" sz="16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</a:t>
            </a:r>
            <a:r>
              <a:rPr lang="en-GB" sz="16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ested</a:t>
            </a:r>
          </a:p>
          <a:p>
            <a:pPr marL="285750" lvl="0" indent="-285750">
              <a:spcAft>
                <a:spcPts val="900"/>
              </a:spcAft>
              <a:buFont typeface="Arial" panose="020B0604020202020204" pitchFamily="34" charset="0"/>
              <a:buChar char="•"/>
              <a:tabLst>
                <a:tab pos="216000" algn="l"/>
              </a:tabLst>
            </a:pPr>
            <a:r>
              <a:rPr lang="en-GB" sz="16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</a:t>
            </a:r>
            <a:r>
              <a:rPr lang="en-GB" sz="16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average deviation </a:t>
            </a:r>
            <a:r>
              <a:rPr lang="en-GB" sz="16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from the expected volume of 100 ml was generally </a:t>
            </a:r>
            <a:r>
              <a:rPr lang="en-GB" sz="1600" b="1" dirty="0">
                <a:solidFill>
                  <a:srgbClr val="A70532"/>
                </a:solidFill>
                <a:latin typeface="Calibri" pitchFamily="34" charset="0"/>
                <a:cs typeface="Arial" charset="0"/>
              </a:rPr>
              <a:t>less than 1</a:t>
            </a:r>
            <a:r>
              <a:rPr lang="en-GB" sz="1600" b="1" dirty="0" smtClean="0">
                <a:solidFill>
                  <a:srgbClr val="A70532"/>
                </a:solidFill>
                <a:latin typeface="Calibri" pitchFamily="34" charset="0"/>
                <a:cs typeface="Arial" charset="0"/>
              </a:rPr>
              <a:t>%</a:t>
            </a:r>
          </a:p>
          <a:p>
            <a:pPr marL="285750" lvl="0" indent="-285750">
              <a:spcAft>
                <a:spcPts val="900"/>
              </a:spcAft>
              <a:buFont typeface="Arial" panose="020B0604020202020204" pitchFamily="34" charset="0"/>
              <a:buChar char="•"/>
              <a:tabLst>
                <a:tab pos="216000" algn="l"/>
              </a:tabLst>
            </a:pPr>
            <a:r>
              <a:rPr lang="en-GB" sz="1600" b="1" dirty="0" smtClean="0">
                <a:latin typeface="Calibri" pitchFamily="34" charset="0"/>
                <a:cs typeface="Arial" charset="0"/>
              </a:rPr>
              <a:t>All five pumps therefore </a:t>
            </a:r>
            <a:r>
              <a:rPr lang="en-GB" sz="1600" b="1" dirty="0" smtClean="0">
                <a:solidFill>
                  <a:srgbClr val="A70532"/>
                </a:solidFill>
                <a:latin typeface="Calibri" pitchFamily="34" charset="0"/>
                <a:cs typeface="Arial" charset="0"/>
              </a:rPr>
              <a:t>met the acceptance criteria</a:t>
            </a:r>
            <a:r>
              <a:rPr lang="en-GB" sz="1600" b="1" dirty="0">
                <a:latin typeface="Calibri" pitchFamily="34" charset="0"/>
                <a:cs typeface="Arial" charset="0"/>
              </a:rPr>
              <a:t> </a:t>
            </a:r>
            <a:r>
              <a:rPr lang="en-GB" sz="1600" b="1" dirty="0" smtClean="0">
                <a:latin typeface="Calibri" pitchFamily="34" charset="0"/>
                <a:cs typeface="Arial" charset="0"/>
              </a:rPr>
              <a:t>in ISO 17621:2015</a:t>
            </a:r>
          </a:p>
        </p:txBody>
      </p:sp>
    </p:spTree>
    <p:extLst>
      <p:ext uri="{BB962C8B-B14F-4D97-AF65-F5344CB8AC3E}">
        <p14:creationId xmlns:p14="http://schemas.microsoft.com/office/powerpoint/2010/main" val="78249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cap="small" dirty="0" smtClean="0"/>
              <a:t>Tube Testing - Schedule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1361632"/>
            <a:ext cx="6336704" cy="356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16000">
              <a:spcAft>
                <a:spcPts val="300"/>
              </a:spcAft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GB" sz="1600" b="1" dirty="0" smtClean="0">
                <a:latin typeface="Calibri" pitchFamily="34" charset="0"/>
                <a:cs typeface="Arial" charset="0"/>
              </a:rPr>
              <a:t>Evaluation in ISO 17621:2015 comprises six tests</a:t>
            </a:r>
          </a:p>
          <a:p>
            <a:pPr marL="432000" indent="-216000">
              <a:spcAft>
                <a:spcPts val="300"/>
              </a:spcAft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Section 6.1.2.2 – Three tests</a:t>
            </a:r>
          </a:p>
          <a:p>
            <a:pPr marL="648000" lvl="0" indent="-216000">
              <a:spcAft>
                <a:spcPts val="600"/>
              </a:spcAft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GB" sz="1500" b="1" cap="small" dirty="0">
                <a:solidFill>
                  <a:srgbClr val="A70532"/>
                </a:solidFill>
                <a:latin typeface="Calibri" pitchFamily="34" charset="0"/>
                <a:cs typeface="Arial" charset="0"/>
              </a:rPr>
              <a:t>Fixed Temperature</a:t>
            </a:r>
            <a:r>
              <a:rPr lang="en-GB" sz="1500" b="1" dirty="0">
                <a:latin typeface="Calibri" pitchFamily="34" charset="0"/>
                <a:cs typeface="Arial" charset="0"/>
              </a:rPr>
              <a:t> (20°C)</a:t>
            </a:r>
            <a:r>
              <a:rPr lang="en-GB" sz="15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GB" sz="15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&amp; </a:t>
            </a:r>
            <a:r>
              <a:rPr lang="en-GB" sz="1500" b="1" cap="small" dirty="0" smtClean="0">
                <a:solidFill>
                  <a:srgbClr val="A70532"/>
                </a:solidFill>
                <a:latin typeface="Calibri" pitchFamily="34" charset="0"/>
                <a:cs typeface="Arial" charset="0"/>
              </a:rPr>
              <a:t>Humidity</a:t>
            </a:r>
            <a:r>
              <a:rPr lang="en-GB" sz="1500" b="1" dirty="0" smtClean="0">
                <a:solidFill>
                  <a:srgbClr val="A70532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GB" sz="1500" b="1" dirty="0">
                <a:latin typeface="Calibri" pitchFamily="34" charset="0"/>
                <a:cs typeface="Arial" charset="0"/>
              </a:rPr>
              <a:t>(50% RH)</a:t>
            </a:r>
          </a:p>
          <a:p>
            <a:pPr marL="648000" indent="-216000">
              <a:spcAft>
                <a:spcPts val="300"/>
              </a:spcAft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GB" sz="1500" b="1" cap="small" dirty="0" smtClean="0">
                <a:solidFill>
                  <a:srgbClr val="A70532"/>
                </a:solidFill>
                <a:latin typeface="Calibri" pitchFamily="34" charset="0"/>
                <a:cs typeface="Arial" charset="0"/>
              </a:rPr>
              <a:t>Variable Concentration</a:t>
            </a:r>
            <a:r>
              <a:rPr lang="en-GB" sz="1500" b="1" dirty="0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GB" sz="1500" b="1" dirty="0">
                <a:latin typeface="Calibri" pitchFamily="34" charset="0"/>
                <a:cs typeface="Arial" charset="0"/>
              </a:rPr>
              <a:t>(20, 50 &amp; 80% of </a:t>
            </a:r>
            <a:r>
              <a:rPr lang="en-GB" sz="1500" b="1" dirty="0" smtClean="0">
                <a:latin typeface="Calibri" pitchFamily="34" charset="0"/>
                <a:cs typeface="Arial" charset="0"/>
              </a:rPr>
              <a:t>Full Scale)</a:t>
            </a:r>
          </a:p>
          <a:p>
            <a:pPr marL="432000" indent="-216000">
              <a:spcAft>
                <a:spcPts val="300"/>
              </a:spcAft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Section 6.1.2.4 – Three tests</a:t>
            </a:r>
            <a:endParaRPr lang="en-GB" sz="16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648000" lvl="0" indent="-216000">
              <a:spcAft>
                <a:spcPts val="300"/>
              </a:spcAft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GB" sz="1500" b="1" cap="small" dirty="0">
                <a:solidFill>
                  <a:srgbClr val="A70532"/>
                </a:solidFill>
                <a:latin typeface="Calibri" pitchFamily="34" charset="0"/>
                <a:cs typeface="Arial" charset="0"/>
              </a:rPr>
              <a:t>Fixed Concentration</a:t>
            </a:r>
            <a:r>
              <a:rPr lang="en-GB" sz="1500" b="1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GB" sz="1500" b="1" dirty="0">
                <a:latin typeface="Calibri" pitchFamily="34" charset="0"/>
                <a:cs typeface="Arial" charset="0"/>
              </a:rPr>
              <a:t>(80% of Full Scale)</a:t>
            </a:r>
          </a:p>
          <a:p>
            <a:pPr marL="648000" indent="-216000">
              <a:spcAft>
                <a:spcPts val="1200"/>
              </a:spcAft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GB" sz="1500" b="1" cap="small" dirty="0" smtClean="0">
                <a:solidFill>
                  <a:srgbClr val="A70532"/>
                </a:solidFill>
                <a:latin typeface="Calibri" pitchFamily="34" charset="0"/>
                <a:cs typeface="Arial" charset="0"/>
              </a:rPr>
              <a:t>Variable Temperature</a:t>
            </a:r>
            <a:r>
              <a:rPr lang="en-GB" sz="1500" b="1" dirty="0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GB" sz="1500" b="1" dirty="0" smtClean="0">
                <a:latin typeface="Calibri" pitchFamily="34" charset="0"/>
                <a:cs typeface="Arial" charset="0"/>
              </a:rPr>
              <a:t>(10 and 30°C)</a:t>
            </a:r>
            <a:r>
              <a:rPr lang="en-GB" sz="15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&amp; </a:t>
            </a:r>
            <a:r>
              <a:rPr lang="en-GB" sz="1500" b="1" cap="small" dirty="0" smtClean="0">
                <a:solidFill>
                  <a:srgbClr val="A70532"/>
                </a:solidFill>
                <a:latin typeface="Calibri" pitchFamily="34" charset="0"/>
                <a:cs typeface="Arial" charset="0"/>
              </a:rPr>
              <a:t>Humidity</a:t>
            </a:r>
            <a:r>
              <a:rPr lang="en-GB" sz="1500" b="1" dirty="0" smtClean="0">
                <a:solidFill>
                  <a:srgbClr val="A70532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GB" sz="1500" b="1" dirty="0" smtClean="0">
                <a:latin typeface="Calibri" pitchFamily="34" charset="0"/>
                <a:cs typeface="Arial" charset="0"/>
              </a:rPr>
              <a:t>(20 and 80% RH)</a:t>
            </a:r>
          </a:p>
          <a:p>
            <a:pPr lvl="0" indent="-216000">
              <a:spcAft>
                <a:spcPts val="300"/>
              </a:spcAft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Four tube </a:t>
            </a:r>
            <a:r>
              <a:rPr lang="en-GB" sz="160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types were tested:</a:t>
            </a:r>
            <a:endParaRPr lang="en-GB" sz="1600" b="1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marL="432000" lvl="0" indent="-216000">
              <a:spcAft>
                <a:spcPts val="300"/>
              </a:spcAft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GB" sz="1600" b="1" cap="small" dirty="0">
                <a:solidFill>
                  <a:srgbClr val="A70532"/>
                </a:solidFill>
                <a:latin typeface="Calibri" pitchFamily="34" charset="0"/>
                <a:cs typeface="Arial" charset="0"/>
              </a:rPr>
              <a:t>Benzene </a:t>
            </a:r>
            <a:r>
              <a:rPr lang="en-GB" sz="16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(5 - 60 ppm)</a:t>
            </a:r>
          </a:p>
          <a:p>
            <a:pPr marL="432000" lvl="0" indent="-216000">
              <a:spcAft>
                <a:spcPts val="300"/>
              </a:spcAft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GB" sz="1600" b="1" cap="small" dirty="0">
                <a:solidFill>
                  <a:srgbClr val="A70532"/>
                </a:solidFill>
                <a:latin typeface="Calibri" pitchFamily="34" charset="0"/>
                <a:cs typeface="Arial" charset="0"/>
              </a:rPr>
              <a:t>Trichloroethylene</a:t>
            </a:r>
            <a:r>
              <a:rPr lang="en-GB" sz="1600" b="1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GB" sz="16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(0.25 – 4 ppm)</a:t>
            </a:r>
          </a:p>
          <a:p>
            <a:pPr marL="432000" lvl="0" indent="-216000">
              <a:spcAft>
                <a:spcPts val="300"/>
              </a:spcAft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GB" sz="1600" b="1" cap="small" dirty="0">
                <a:solidFill>
                  <a:srgbClr val="A70532"/>
                </a:solidFill>
                <a:latin typeface="Calibri" pitchFamily="34" charset="0"/>
                <a:cs typeface="Arial" charset="0"/>
              </a:rPr>
              <a:t>Sulfur Dioxide </a:t>
            </a:r>
            <a:r>
              <a:rPr lang="en-GB" sz="16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(0.2 - 5 ppm)</a:t>
            </a:r>
          </a:p>
          <a:p>
            <a:pPr marL="432000" lvl="0" indent="-216000">
              <a:spcAft>
                <a:spcPts val="600"/>
              </a:spcAft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GB" sz="1600" b="1" cap="small" dirty="0">
                <a:solidFill>
                  <a:srgbClr val="A70532"/>
                </a:solidFill>
                <a:latin typeface="Calibri" pitchFamily="34" charset="0"/>
                <a:cs typeface="Arial" charset="0"/>
              </a:rPr>
              <a:t>Ammonia</a:t>
            </a:r>
            <a:r>
              <a:rPr lang="en-GB" sz="1600" b="1" dirty="0">
                <a:solidFill>
                  <a:srgbClr val="A70532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GB" sz="16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(2.5 - 200 ppm</a:t>
            </a:r>
            <a:r>
              <a:rPr lang="en-GB" sz="16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)</a:t>
            </a:r>
            <a:endParaRPr lang="en-GB" sz="16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361632"/>
            <a:ext cx="243205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765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cap="small" dirty="0" smtClean="0"/>
              <a:t>Tube Testing - Equipment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1411315"/>
            <a:ext cx="6264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16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Tube testing is carried out in a dynamic test atmosphere comprising:</a:t>
            </a:r>
            <a:endParaRPr lang="en-GB" sz="16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5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2355</TotalTime>
  <Words>1513</Words>
  <Application>Microsoft Office PowerPoint</Application>
  <PresentationFormat>On-screen Show (16:9)</PresentationFormat>
  <Paragraphs>406</Paragraphs>
  <Slides>31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Default Design</vt:lpstr>
      <vt:lpstr>Photo Editor Photo</vt:lpstr>
      <vt:lpstr>PowerPoint Presentation</vt:lpstr>
      <vt:lpstr>Content</vt:lpstr>
      <vt:lpstr>Disclaimer</vt:lpstr>
      <vt:lpstr>Product Description</vt:lpstr>
      <vt:lpstr>ISO17621:2015 Test Standard</vt:lpstr>
      <vt:lpstr>Testing of Sampling Pumps</vt:lpstr>
      <vt:lpstr>Results of Sampling Pump Tests</vt:lpstr>
      <vt:lpstr>Tube Testing - Schedule</vt:lpstr>
      <vt:lpstr>Tube Testing - Equipment</vt:lpstr>
      <vt:lpstr>Tube Testing - Equipment</vt:lpstr>
      <vt:lpstr>Tube Testing - Equipment</vt:lpstr>
      <vt:lpstr>Tube Testing - Equipment</vt:lpstr>
      <vt:lpstr>Tube Testing - Equipment</vt:lpstr>
      <vt:lpstr>Tube Testing - Equipment</vt:lpstr>
      <vt:lpstr>Tube Testing - Equipment</vt:lpstr>
      <vt:lpstr>Gas Generation Methods</vt:lpstr>
      <vt:lpstr>Gas Generation Methods</vt:lpstr>
      <vt:lpstr>Gas Generation Methods</vt:lpstr>
      <vt:lpstr>Gas Generation Methods</vt:lpstr>
      <vt:lpstr>Dynamic Test Atmosphere</vt:lpstr>
      <vt:lpstr>How to Vary Concentration</vt:lpstr>
      <vt:lpstr>How to Vary Relative Humidity</vt:lpstr>
      <vt:lpstr>Dynamic Test Atmosphere</vt:lpstr>
      <vt:lpstr>Test Atmospheres</vt:lpstr>
      <vt:lpstr>Additional Test Parameters</vt:lpstr>
      <vt:lpstr>Test Results (1)</vt:lpstr>
      <vt:lpstr>Test Results (2)</vt:lpstr>
      <vt:lpstr>Calculation of Uncertainty</vt:lpstr>
      <vt:lpstr>Calculation of Tube Performance</vt:lpstr>
      <vt:lpstr>Summary</vt:lpstr>
      <vt:lpstr>Any questions?</vt:lpstr>
    </vt:vector>
  </TitlesOfParts>
  <Company>Mando Group 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gary.barnes</dc:creator>
  <cp:lastModifiedBy>Ian Pengelly</cp:lastModifiedBy>
  <cp:revision>262</cp:revision>
  <dcterms:created xsi:type="dcterms:W3CDTF">2005-01-26T16:59:27Z</dcterms:created>
  <dcterms:modified xsi:type="dcterms:W3CDTF">2019-06-11T08:29:08Z</dcterms:modified>
</cp:coreProperties>
</file>